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5" autoAdjust="0"/>
    <p:restoredTop sz="86544" autoAdjust="0"/>
  </p:normalViewPr>
  <p:slideViewPr>
    <p:cSldViewPr snapToGrid="0" snapToObjects="1">
      <p:cViewPr varScale="1">
        <p:scale>
          <a:sx n="47" d="100"/>
          <a:sy n="47" d="100"/>
        </p:scale>
        <p:origin x="-1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0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9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6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CF13-E6ED-3A42-8732-FFC89401D7CB}" type="datetimeFigureOut">
              <a:rPr lang="en-US" smtClean="0"/>
              <a:t>11/23/15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nationalism?</a:t>
            </a:r>
          </a:p>
          <a:p>
            <a:r>
              <a:rPr lang="en-US" dirty="0" smtClean="0"/>
              <a:t>What are some of the positive and negatives associated with nationalism?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Realpolitik</a:t>
            </a:r>
          </a:p>
          <a:p>
            <a:pPr lvl="1"/>
            <a:r>
              <a:rPr lang="en-US" dirty="0" smtClean="0"/>
              <a:t>Realistic politics based on the needs of the state</a:t>
            </a:r>
          </a:p>
          <a:p>
            <a:pPr lvl="1"/>
            <a:r>
              <a:rPr lang="en-US" dirty="0" smtClean="0"/>
              <a:t>Believed that power was more important than principles</a:t>
            </a:r>
          </a:p>
          <a:p>
            <a:pPr lvl="1"/>
            <a:r>
              <a:rPr lang="en-US" dirty="0" smtClean="0"/>
              <a:t>His ultimate goal was to gain power by strengthening the army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951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Wars with Denmark and Austria</a:t>
            </a:r>
          </a:p>
          <a:p>
            <a:pPr lvl="1"/>
            <a:r>
              <a:rPr lang="en-US" dirty="0" smtClean="0"/>
              <a:t>Wanted to form an alliance with Austria</a:t>
            </a:r>
          </a:p>
          <a:p>
            <a:pPr lvl="1"/>
            <a:r>
              <a:rPr lang="en-US" dirty="0" smtClean="0"/>
              <a:t>Seized provinces in Denmark and “liberated” them</a:t>
            </a:r>
          </a:p>
          <a:p>
            <a:pPr lvl="1"/>
            <a:r>
              <a:rPr lang="en-US" dirty="0" smtClean="0"/>
              <a:t>Bismarck will turn on his former ally</a:t>
            </a:r>
          </a:p>
          <a:p>
            <a:pPr lvl="2"/>
            <a:r>
              <a:rPr lang="en-US" dirty="0" smtClean="0"/>
              <a:t>Starts a war with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Wars with Denmark and Austria</a:t>
            </a:r>
          </a:p>
          <a:p>
            <a:pPr lvl="1"/>
            <a:r>
              <a:rPr lang="en-US" dirty="0" smtClean="0"/>
              <a:t>War lasted 7 weeks</a:t>
            </a:r>
          </a:p>
          <a:p>
            <a:pPr lvl="1"/>
            <a:r>
              <a:rPr lang="en-US" dirty="0" smtClean="0"/>
              <a:t>Bismarck will be victorious</a:t>
            </a:r>
          </a:p>
          <a:p>
            <a:pPr lvl="2"/>
            <a:r>
              <a:rPr lang="en-US" dirty="0" smtClean="0"/>
              <a:t>Annexed other German states</a:t>
            </a:r>
          </a:p>
          <a:p>
            <a:pPr lvl="2"/>
            <a:r>
              <a:rPr lang="en-US" dirty="0" smtClean="0"/>
              <a:t>Dissolved the Austrian-led German Confederation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1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Franco-Prussian War</a:t>
            </a:r>
          </a:p>
          <a:p>
            <a:pPr lvl="1"/>
            <a:r>
              <a:rPr lang="en-US" dirty="0" smtClean="0"/>
              <a:t>French leader Napoleon III became nervous after Bismarck’s victory in Austria</a:t>
            </a:r>
          </a:p>
          <a:p>
            <a:pPr lvl="1"/>
            <a:r>
              <a:rPr lang="en-US" dirty="0" smtClean="0"/>
              <a:t>Bismarck uses propaganda to remind Germans of previous invasions by Napoleon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Franco-Prussian War</a:t>
            </a:r>
          </a:p>
          <a:p>
            <a:pPr lvl="1"/>
            <a:r>
              <a:rPr lang="en-US" dirty="0" smtClean="0"/>
              <a:t>Bismarck’s forces are stronger than Napoleon’s</a:t>
            </a:r>
          </a:p>
          <a:p>
            <a:pPr lvl="1"/>
            <a:r>
              <a:rPr lang="en-US" dirty="0" smtClean="0"/>
              <a:t>France was unorganized and poorly supplied</a:t>
            </a:r>
          </a:p>
          <a:p>
            <a:pPr lvl="1"/>
            <a:r>
              <a:rPr lang="en-US" dirty="0" smtClean="0"/>
              <a:t>Napoleon III was forced to surrender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7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Unified in 1871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2867" b="2867"/>
          <a:stretch>
            <a:fillRect/>
          </a:stretch>
        </p:blipFill>
        <p:spPr>
          <a:xfrm>
            <a:off x="632301" y="2541493"/>
            <a:ext cx="3566160" cy="34845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358" y="2590802"/>
            <a:ext cx="4358410" cy="3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painting shows William I being crowned emperor of a united Germany.</a:t>
            </a:r>
          </a:p>
          <a:p>
            <a:r>
              <a:rPr lang="en-US" dirty="0" smtClean="0"/>
              <a:t>What does the predominance of military uniforms suggest?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6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901700"/>
            <a:ext cx="6781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German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Germany was unified, Bismarck established a legislature and drafted a constitution</a:t>
            </a:r>
          </a:p>
          <a:p>
            <a:r>
              <a:rPr lang="en-US" dirty="0" smtClean="0"/>
              <a:t>Bismarck still had the power to veto, held a lot of power still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8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German Industrial Giant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emerged as the industrial giant in Europe</a:t>
            </a:r>
          </a:p>
          <a:p>
            <a:r>
              <a:rPr lang="en-US" dirty="0" smtClean="0"/>
              <a:t>What factors may have lead to this?</a:t>
            </a:r>
          </a:p>
          <a:p>
            <a:pPr lvl="1"/>
            <a:r>
              <a:rPr lang="en-US" dirty="0" smtClean="0"/>
              <a:t>Large, educated population</a:t>
            </a:r>
          </a:p>
          <a:p>
            <a:pPr lvl="1"/>
            <a:r>
              <a:rPr lang="en-US" dirty="0" smtClean="0"/>
              <a:t>Ample iron and coal resources</a:t>
            </a:r>
          </a:p>
          <a:p>
            <a:pPr lvl="1"/>
            <a:r>
              <a:rPr lang="en-US" dirty="0" smtClean="0"/>
              <a:t>Had built railroads and founded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7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Otto von Bismarck and German Unification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10,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3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Science, Government, and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supported research and development</a:t>
            </a:r>
          </a:p>
          <a:p>
            <a:pPr lvl="1"/>
            <a:r>
              <a:rPr lang="en-US" dirty="0" smtClean="0"/>
              <a:t>Hired trained scientists to work at universities</a:t>
            </a:r>
          </a:p>
          <a:p>
            <a:pPr lvl="1"/>
            <a:r>
              <a:rPr lang="en-US" dirty="0" smtClean="0"/>
              <a:t>Developed synthetic chemicals and dyes</a:t>
            </a:r>
          </a:p>
          <a:p>
            <a:r>
              <a:rPr lang="en-US" dirty="0" smtClean="0"/>
              <a:t>Issued a single currency and reorganized the banking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8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 Chancellor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following quotes tell us about Bismarck’s rule?</a:t>
            </a:r>
          </a:p>
          <a:p>
            <a:pPr lvl="1"/>
            <a:r>
              <a:rPr lang="en-US" dirty="0" smtClean="0"/>
              <a:t>“When you want to fool the world, tell the truth.”</a:t>
            </a:r>
          </a:p>
          <a:p>
            <a:pPr lvl="1"/>
            <a:r>
              <a:rPr lang="en-US" dirty="0" smtClean="0"/>
              <a:t>People never lie so much as after a hunt, during a war, or before an election.”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7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and Domestic Policy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Foreign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Keep France weak</a:t>
            </a:r>
          </a:p>
          <a:p>
            <a:r>
              <a:rPr lang="en-US" dirty="0" smtClean="0"/>
              <a:t>Build up Austria and Russia</a:t>
            </a:r>
          </a:p>
          <a:p>
            <a:r>
              <a:rPr lang="en-US" dirty="0" smtClean="0"/>
              <a:t>Leave Britain alone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Domestic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Crush all opposition to his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Campaign Against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Bismarck distrusted Catholics</a:t>
            </a:r>
          </a:p>
          <a:p>
            <a:pPr lvl="1"/>
            <a:r>
              <a:rPr lang="en-US" dirty="0" smtClean="0"/>
              <a:t>Believed their true allegiance was to the Church not state</a:t>
            </a:r>
          </a:p>
          <a:p>
            <a:r>
              <a:rPr lang="en-US" dirty="0" smtClean="0"/>
              <a:t>Launched </a:t>
            </a:r>
            <a:r>
              <a:rPr lang="en-US" i="1" dirty="0" err="1" smtClean="0"/>
              <a:t>Kulturkampf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“battle for civilization”</a:t>
            </a:r>
          </a:p>
          <a:p>
            <a:pPr lvl="1"/>
            <a:r>
              <a:rPr lang="en-US" dirty="0" smtClean="0"/>
              <a:t>Passed laws so state could supervise Catholic education</a:t>
            </a:r>
          </a:p>
          <a:p>
            <a:pPr lvl="1"/>
            <a:r>
              <a:rPr lang="en-US" dirty="0" smtClean="0"/>
              <a:t>Wanted to approve appointments of priests</a:t>
            </a:r>
          </a:p>
          <a:p>
            <a:r>
              <a:rPr lang="en-US" dirty="0" smtClean="0"/>
              <a:t>Plan backfired, learns from his mistake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70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Campaign Against Socialists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Bismarck feared socialism would cause a revolution</a:t>
            </a:r>
          </a:p>
          <a:p>
            <a:r>
              <a:rPr lang="en-US" dirty="0" smtClean="0"/>
              <a:t>Passed laws that dissolved socialists groups; shut own newspapers; banned meetings</a:t>
            </a:r>
          </a:p>
          <a:p>
            <a:r>
              <a:rPr lang="en-US" dirty="0" smtClean="0"/>
              <a:t>Backfired, is forced to change stance</a:t>
            </a:r>
          </a:p>
          <a:p>
            <a:r>
              <a:rPr lang="en-US" dirty="0" smtClean="0"/>
              <a:t>Awards German workers health insurance, retirement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0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Kaiser William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II will replace his grandfather as </a:t>
            </a:r>
            <a:r>
              <a:rPr lang="en-US" dirty="0" err="1" smtClean="0"/>
              <a:t>kaiser</a:t>
            </a:r>
            <a:r>
              <a:rPr lang="en-US" dirty="0" smtClean="0"/>
              <a:t> (emperor)</a:t>
            </a:r>
          </a:p>
          <a:p>
            <a:r>
              <a:rPr lang="en-US" dirty="0" smtClean="0"/>
              <a:t>Wanted to leave his own mark on Germany</a:t>
            </a:r>
          </a:p>
          <a:p>
            <a:pPr lvl="1"/>
            <a:r>
              <a:rPr lang="en-US" dirty="0" smtClean="0"/>
              <a:t>Asked Bismarck to resign</a:t>
            </a:r>
          </a:p>
          <a:p>
            <a:r>
              <a:rPr lang="en-US" dirty="0" smtClean="0"/>
              <a:t>Implemented social welfare programs</a:t>
            </a:r>
          </a:p>
          <a:p>
            <a:r>
              <a:rPr lang="en-US" dirty="0" smtClean="0"/>
              <a:t>Improved education</a:t>
            </a:r>
          </a:p>
          <a:p>
            <a:r>
              <a:rPr lang="en-US" dirty="0" smtClean="0"/>
              <a:t>Focused on military dominance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4203466"/>
            <a:ext cx="1778159" cy="25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46" b="3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1800s, Germany was divided into several states </a:t>
            </a:r>
          </a:p>
          <a:p>
            <a:r>
              <a:rPr lang="en-US" dirty="0" smtClean="0"/>
              <a:t>Share common culture</a:t>
            </a:r>
          </a:p>
          <a:p>
            <a:r>
              <a:rPr lang="en-US" dirty="0" smtClean="0"/>
              <a:t>Located in Prussia and the </a:t>
            </a:r>
            <a:r>
              <a:rPr lang="en-US" smtClean="0"/>
              <a:t>Austrian Hapsburgs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40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Napoleon’s Impact</a:t>
            </a:r>
          </a:p>
          <a:p>
            <a:pPr lvl="1"/>
            <a:r>
              <a:rPr lang="en-US" dirty="0" smtClean="0"/>
              <a:t>Annexed lands</a:t>
            </a:r>
          </a:p>
          <a:p>
            <a:pPr lvl="1"/>
            <a:r>
              <a:rPr lang="en-US" dirty="0" smtClean="0"/>
              <a:t>Dissolved the Holy Roman Empire</a:t>
            </a:r>
          </a:p>
          <a:p>
            <a:pPr lvl="1"/>
            <a:r>
              <a:rPr lang="en-US" dirty="0" smtClean="0"/>
              <a:t>Organized German states as he saw fit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68" y="3183020"/>
            <a:ext cx="2220531" cy="36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Napoleon’s Impact</a:t>
            </a:r>
          </a:p>
          <a:p>
            <a:pPr lvl="1"/>
            <a:r>
              <a:rPr lang="en-US" dirty="0" smtClean="0"/>
              <a:t>At first, some Germans welcome the modern policies</a:t>
            </a:r>
          </a:p>
          <a:p>
            <a:pPr lvl="2"/>
            <a:r>
              <a:rPr lang="en-US" dirty="0" smtClean="0"/>
              <a:t>Freed the serfs</a:t>
            </a:r>
          </a:p>
          <a:p>
            <a:pPr lvl="2"/>
            <a:r>
              <a:rPr lang="en-US" dirty="0" smtClean="0"/>
              <a:t>Made trade easier</a:t>
            </a:r>
          </a:p>
          <a:p>
            <a:pPr lvl="2"/>
            <a:r>
              <a:rPr lang="en-US" dirty="0" smtClean="0"/>
              <a:t>Abolished laws against the Jews</a:t>
            </a:r>
          </a:p>
          <a:p>
            <a:pPr lvl="1"/>
            <a:r>
              <a:rPr lang="en-US" dirty="0" smtClean="0"/>
              <a:t>Other resented France’s significant impact</a:t>
            </a:r>
          </a:p>
          <a:p>
            <a:pPr lvl="2"/>
            <a:r>
              <a:rPr lang="en-US" dirty="0" smtClean="0"/>
              <a:t>Wanted to free their lands and unite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Prussia tries to help by introducing the </a:t>
            </a:r>
            <a:r>
              <a:rPr lang="en-US" i="1" dirty="0" smtClean="0"/>
              <a:t>Zollverein</a:t>
            </a:r>
          </a:p>
          <a:p>
            <a:pPr lvl="1"/>
            <a:r>
              <a:rPr lang="en-US" dirty="0" smtClean="0"/>
              <a:t>Encouraged economic unity among German states</a:t>
            </a:r>
          </a:p>
          <a:p>
            <a:pPr lvl="1"/>
            <a:r>
              <a:rPr lang="en-US" dirty="0" smtClean="0"/>
              <a:t>States still divided</a:t>
            </a:r>
          </a:p>
          <a:p>
            <a:r>
              <a:rPr lang="en-US" dirty="0" smtClean="0"/>
              <a:t>William IV rejects throne</a:t>
            </a:r>
          </a:p>
          <a:p>
            <a:pPr lvl="1"/>
            <a:r>
              <a:rPr lang="en-US" dirty="0" smtClean="0"/>
              <a:t>Does not want a throne offered by “the people”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73" y="938262"/>
            <a:ext cx="4079356" cy="54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</a:p>
          <a:p>
            <a:pPr lvl="1"/>
            <a:r>
              <a:rPr lang="en-US" dirty="0" smtClean="0"/>
              <a:t>Otto von Bismarck was born in Prussia</a:t>
            </a:r>
          </a:p>
          <a:p>
            <a:pPr lvl="1"/>
            <a:r>
              <a:rPr lang="en-US" dirty="0" smtClean="0"/>
              <a:t>His family belong to the Junker class</a:t>
            </a:r>
          </a:p>
          <a:p>
            <a:pPr lvl="1"/>
            <a:r>
              <a:rPr lang="en-US" dirty="0" smtClean="0"/>
              <a:t>He will serve as a diplomat until 1862</a:t>
            </a:r>
          </a:p>
          <a:p>
            <a:pPr lvl="1"/>
            <a:r>
              <a:rPr lang="en-US" dirty="0" smtClean="0"/>
              <a:t>In 1862, he is named chancellor by King William I</a:t>
            </a:r>
          </a:p>
          <a:p>
            <a:pPr lvl="2"/>
            <a:r>
              <a:rPr lang="en-US" dirty="0" smtClean="0"/>
              <a:t>United German states within a decade under Prussian rule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3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4896</TotalTime>
  <Words>665</Words>
  <Application>Microsoft Macintosh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Nationalism</vt:lpstr>
      <vt:lpstr>Otto von Bismarck and German Unification</vt:lpstr>
      <vt:lpstr>Why Unite Germany?</vt:lpstr>
      <vt:lpstr>Why Unite Germany?</vt:lpstr>
      <vt:lpstr>Why Unite Germany?</vt:lpstr>
      <vt:lpstr>Why Unite Germany?</vt:lpstr>
      <vt:lpstr>Why Unite Germany?</vt:lpstr>
      <vt:lpstr>PowerPoint Presentation</vt:lpstr>
      <vt:lpstr>Otto von Bismarck</vt:lpstr>
      <vt:lpstr>Otto von Bismarck</vt:lpstr>
      <vt:lpstr>Otto von Bismarck</vt:lpstr>
      <vt:lpstr>Otto von Bismarck</vt:lpstr>
      <vt:lpstr>Otto von Bismarck</vt:lpstr>
      <vt:lpstr>Otto von Bismarck</vt:lpstr>
      <vt:lpstr>German Unification</vt:lpstr>
      <vt:lpstr>PowerPoint Presentation</vt:lpstr>
      <vt:lpstr>PowerPoint Presentation</vt:lpstr>
      <vt:lpstr>The German Empire</vt:lpstr>
      <vt:lpstr>The German Industrial Giant</vt:lpstr>
      <vt:lpstr>Science, Government, and Industry</vt:lpstr>
      <vt:lpstr>The Iron Chancellor</vt:lpstr>
      <vt:lpstr>Foreign and Domestic Policy</vt:lpstr>
      <vt:lpstr>Campaign Against the Church</vt:lpstr>
      <vt:lpstr>Campaign Against Socialists</vt:lpstr>
      <vt:lpstr>Kaiser William 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Otto von Bismarck and German Unification</dc:title>
  <dc:creator>Brenna dacey</dc:creator>
  <cp:lastModifiedBy>Kelly McVey</cp:lastModifiedBy>
  <cp:revision>12</cp:revision>
  <dcterms:created xsi:type="dcterms:W3CDTF">2012-11-20T18:40:31Z</dcterms:created>
  <dcterms:modified xsi:type="dcterms:W3CDTF">2015-11-23T13:35:20Z</dcterms:modified>
</cp:coreProperties>
</file>