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64" r:id="rId2"/>
    <p:sldId id="256" r:id="rId3"/>
    <p:sldId id="265" r:id="rId4"/>
    <p:sldId id="257" r:id="rId5"/>
    <p:sldId id="258" r:id="rId6"/>
    <p:sldId id="261" r:id="rId7"/>
    <p:sldId id="259" r:id="rId8"/>
    <p:sldId id="260" r:id="rId9"/>
    <p:sldId id="273" r:id="rId10"/>
    <p:sldId id="263" r:id="rId11"/>
    <p:sldId id="272" r:id="rId12"/>
    <p:sldId id="266" r:id="rId13"/>
    <p:sldId id="270" r:id="rId14"/>
    <p:sldId id="267" r:id="rId15"/>
    <p:sldId id="269" r:id="rId16"/>
    <p:sldId id="268"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20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E35D4-155A-3444-8C72-25D43F60C240}" type="datetimeFigureOut">
              <a:rPr lang="en-US" smtClean="0"/>
              <a:t>9/11/15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96EC4-4FC1-AC4D-9B5B-FDBF8C6FD9F7}" type="slidenum">
              <a:rPr lang="en-US" smtClean="0"/>
              <a:t>‹#›</a:t>
            </a:fld>
            <a:endParaRPr lang="en-US"/>
          </a:p>
        </p:txBody>
      </p:sp>
    </p:spTree>
    <p:extLst>
      <p:ext uri="{BB962C8B-B14F-4D97-AF65-F5344CB8AC3E}">
        <p14:creationId xmlns:p14="http://schemas.microsoft.com/office/powerpoint/2010/main" val="3392124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96EC4-4FC1-AC4D-9B5B-FDBF8C6FD9F7}" type="slidenum">
              <a:rPr lang="en-US" smtClean="0"/>
              <a:t>5</a:t>
            </a:fld>
            <a:endParaRPr lang="en-US"/>
          </a:p>
        </p:txBody>
      </p:sp>
    </p:spTree>
    <p:extLst>
      <p:ext uri="{BB962C8B-B14F-4D97-AF65-F5344CB8AC3E}">
        <p14:creationId xmlns:p14="http://schemas.microsoft.com/office/powerpoint/2010/main" val="412880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720EC6D-41F2-894E-9F11-228A25AAF990}" type="datetimeFigureOut">
              <a:rPr lang="en-US" smtClean="0"/>
              <a:t>9/11/15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33C58F8-90EA-0F46-9E12-9E3135D83E9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20EC6D-41F2-894E-9F11-228A25AAF990}" type="datetimeFigureOut">
              <a:rPr lang="en-US" smtClean="0"/>
              <a:t>9/11/15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58F8-90EA-0F46-9E12-9E3135D83E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20EC6D-41F2-894E-9F11-228A25AAF990}" type="datetimeFigureOut">
              <a:rPr lang="en-US" smtClean="0"/>
              <a:t>9/11/15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58F8-90EA-0F46-9E12-9E3135D83E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20EC6D-41F2-894E-9F11-228A25AAF990}" type="datetimeFigureOut">
              <a:rPr lang="en-US" smtClean="0"/>
              <a:t>9/11/15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58F8-90EA-0F46-9E12-9E3135D83E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20EC6D-41F2-894E-9F11-228A25AAF990}" type="datetimeFigureOut">
              <a:rPr lang="en-US" smtClean="0"/>
              <a:t>9/11/15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58F8-90EA-0F46-9E12-9E3135D83E9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20EC6D-41F2-894E-9F11-228A25AAF990}" type="datetimeFigureOut">
              <a:rPr lang="en-US" smtClean="0"/>
              <a:t>9/11/15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C58F8-90EA-0F46-9E12-9E3135D83E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720EC6D-41F2-894E-9F11-228A25AAF990}" type="datetimeFigureOut">
              <a:rPr lang="en-US" smtClean="0"/>
              <a:t>9/11/15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C58F8-90EA-0F46-9E12-9E3135D83E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720EC6D-41F2-894E-9F11-228A25AAF990}" type="datetimeFigureOut">
              <a:rPr lang="en-US" smtClean="0"/>
              <a:t>9/11/15</a:t>
            </a:fld>
            <a:endParaRPr lang="en-US"/>
          </a:p>
        </p:txBody>
      </p:sp>
      <p:sp>
        <p:nvSpPr>
          <p:cNvPr id="8" name="Slide Number Placeholder 7"/>
          <p:cNvSpPr>
            <a:spLocks noGrp="1"/>
          </p:cNvSpPr>
          <p:nvPr>
            <p:ph type="sldNum" sz="quarter" idx="11"/>
          </p:nvPr>
        </p:nvSpPr>
        <p:spPr/>
        <p:txBody>
          <a:bodyPr/>
          <a:lstStyle/>
          <a:p>
            <a:fld id="{733C58F8-90EA-0F46-9E12-9E3135D83E9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0EC6D-41F2-894E-9F11-228A25AAF990}" type="datetimeFigureOut">
              <a:rPr lang="en-US" smtClean="0"/>
              <a:t>9/11/15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C58F8-90EA-0F46-9E12-9E3135D83E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20EC6D-41F2-894E-9F11-228A25AAF990}" type="datetimeFigureOut">
              <a:rPr lang="en-US" smtClean="0"/>
              <a:t>9/11/15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33C58F8-90EA-0F46-9E12-9E3135D83E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720EC6D-41F2-894E-9F11-228A25AAF990}" type="datetimeFigureOut">
              <a:rPr lang="en-US" smtClean="0"/>
              <a:t>9/11/15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C58F8-90EA-0F46-9E12-9E3135D83E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720EC6D-41F2-894E-9F11-228A25AAF990}" type="datetimeFigureOut">
              <a:rPr lang="en-US" smtClean="0"/>
              <a:t>9/11/15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33C58F8-90EA-0F46-9E12-9E3135D83E9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zL08qqQVrx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oltube.com/video/76ffa64c917142b5ae6a/The%20Spanish%20Armad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Warm-Up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Take out your “Wanted” worksheet.</a:t>
            </a:r>
          </a:p>
          <a:p>
            <a:pPr lvl="1"/>
            <a:r>
              <a:rPr lang="en-US" dirty="0" smtClean="0"/>
              <a:t>Put your name on it and pass it forward.</a:t>
            </a:r>
          </a:p>
          <a:p>
            <a:r>
              <a:rPr lang="en-US" dirty="0" smtClean="0"/>
              <a:t>What are characteristics of absolute monarchs?</a:t>
            </a:r>
          </a:p>
          <a:p>
            <a:r>
              <a:rPr lang="en-US" dirty="0" smtClean="0"/>
              <a:t>Are the following people absolute monarchs?  Why or why not?</a:t>
            </a:r>
          </a:p>
          <a:p>
            <a:pPr lvl="1"/>
            <a:r>
              <a:rPr lang="en-US" dirty="0" smtClean="0"/>
              <a:t>The leader of Germany was elected and does not interfere with state governments. His people are allowed to vote.</a:t>
            </a:r>
          </a:p>
          <a:p>
            <a:pPr lvl="1"/>
            <a:r>
              <a:rPr lang="en-US" dirty="0" smtClean="0"/>
              <a:t>The leader of Egypt seized power he believed was granted by God.  He controls every part of the citizens’ lives.  He has put many people to death who do not agree with his plans.</a:t>
            </a:r>
            <a:endParaRPr lang="en-US" dirty="0"/>
          </a:p>
        </p:txBody>
      </p:sp>
    </p:spTree>
    <p:extLst>
      <p:ext uri="{BB962C8B-B14F-4D97-AF65-F5344CB8AC3E}">
        <p14:creationId xmlns:p14="http://schemas.microsoft.com/office/powerpoint/2010/main" val="2611943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5914" y="378473"/>
            <a:ext cx="4132121" cy="6344595"/>
          </a:xfrm>
          <a:prstGeom prst="rect">
            <a:avLst/>
          </a:prstGeom>
        </p:spPr>
      </p:pic>
    </p:spTree>
    <p:extLst>
      <p:ext uri="{BB962C8B-B14F-4D97-AF65-F5344CB8AC3E}">
        <p14:creationId xmlns:p14="http://schemas.microsoft.com/office/powerpoint/2010/main" val="8680391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smtClean="0"/>
              <a:t>Read through the passage that discusses Philipp II’s impact on Spain</a:t>
            </a:r>
          </a:p>
          <a:p>
            <a:pPr lvl="1"/>
            <a:r>
              <a:rPr lang="en-US" dirty="0" smtClean="0"/>
              <a:t>List at least three IMPORTANT/</a:t>
            </a:r>
            <a:r>
              <a:rPr lang="en-US" smtClean="0"/>
              <a:t>SIGNIFICANT facts</a:t>
            </a:r>
            <a:endParaRPr lang="en-US" dirty="0"/>
          </a:p>
        </p:txBody>
      </p:sp>
    </p:spTree>
    <p:extLst>
      <p:ext uri="{BB962C8B-B14F-4D97-AF65-F5344CB8AC3E}">
        <p14:creationId xmlns:p14="http://schemas.microsoft.com/office/powerpoint/2010/main" val="2757177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 II and Divine Right</a:t>
            </a:r>
            <a:endParaRPr lang="en-US" dirty="0"/>
          </a:p>
        </p:txBody>
      </p:sp>
      <p:sp>
        <p:nvSpPr>
          <p:cNvPr id="3" name="Content Placeholder 2"/>
          <p:cNvSpPr>
            <a:spLocks noGrp="1"/>
          </p:cNvSpPr>
          <p:nvPr>
            <p:ph idx="1"/>
          </p:nvPr>
        </p:nvSpPr>
        <p:spPr>
          <a:xfrm>
            <a:off x="457200" y="1385562"/>
            <a:ext cx="8183880" cy="4498848"/>
          </a:xfrm>
        </p:spPr>
        <p:txBody>
          <a:bodyPr>
            <a:normAutofit/>
          </a:bodyPr>
          <a:lstStyle/>
          <a:p>
            <a:r>
              <a:rPr lang="en-US" dirty="0" smtClean="0"/>
              <a:t>Philip II wanted to expand Spanish influence, strengthen the Catholic Church, and make his own power absolute.</a:t>
            </a:r>
          </a:p>
          <a:p>
            <a:pPr lvl="1"/>
            <a:r>
              <a:rPr lang="en-US" dirty="0" smtClean="0"/>
              <a:t>Spain was the foremost power in Europe, much in part from the silver in the Americas.</a:t>
            </a:r>
          </a:p>
          <a:p>
            <a:r>
              <a:rPr lang="en-US" dirty="0" smtClean="0"/>
              <a:t>He asserted that he ruled by divine right.</a:t>
            </a:r>
          </a:p>
          <a:p>
            <a:pPr lvl="1"/>
            <a:r>
              <a:rPr lang="en-US" dirty="0" smtClean="0"/>
              <a:t>Philip saw himself as the guardian of the Roman Catholic Church. He enforced religious unity.</a:t>
            </a:r>
          </a:p>
          <a:p>
            <a:endParaRPr lang="en-US" dirty="0" smtClean="0"/>
          </a:p>
        </p:txBody>
      </p:sp>
    </p:spTree>
    <p:extLst>
      <p:ext uri="{BB962C8B-B14F-4D97-AF65-F5344CB8AC3E}">
        <p14:creationId xmlns:p14="http://schemas.microsoft.com/office/powerpoint/2010/main" val="4235445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Horrible Histories</a:t>
            </a:r>
            <a:endParaRPr lang="en-US" dirty="0"/>
          </a:p>
        </p:txBody>
      </p:sp>
      <p:sp>
        <p:nvSpPr>
          <p:cNvPr id="3" name="Content Placeholder 2"/>
          <p:cNvSpPr>
            <a:spLocks noGrp="1"/>
          </p:cNvSpPr>
          <p:nvPr>
            <p:ph idx="1"/>
          </p:nvPr>
        </p:nvSpPr>
        <p:spPr/>
        <p:txBody>
          <a:bodyPr/>
          <a:lstStyle/>
          <a:p>
            <a:r>
              <a:rPr lang="en-US" dirty="0" smtClean="0"/>
              <a:t>In an attempt to expand Spanish influence Phillip II marries the Queen of England </a:t>
            </a:r>
            <a:endParaRPr lang="en-US" dirty="0" smtClean="0">
              <a:hlinkClick r:id="rId2"/>
            </a:endParaRPr>
          </a:p>
          <a:p>
            <a:r>
              <a:rPr lang="en-US" dirty="0" smtClean="0">
                <a:solidFill>
                  <a:schemeClr val="bg1"/>
                </a:solidFill>
                <a:hlinkClick r:id="rId2"/>
              </a:rPr>
              <a:t>https</a:t>
            </a:r>
            <a:r>
              <a:rPr lang="en-US" dirty="0">
                <a:solidFill>
                  <a:schemeClr val="bg1"/>
                </a:solidFill>
                <a:hlinkClick r:id="rId2"/>
              </a:rPr>
              <a:t>://www.youtube.com/watch?v=</a:t>
            </a:r>
            <a:r>
              <a:rPr lang="en-US" dirty="0" smtClean="0">
                <a:solidFill>
                  <a:schemeClr val="bg1"/>
                </a:solidFill>
                <a:hlinkClick r:id="rId2"/>
              </a:rPr>
              <a:t>zL08qqQVrxM</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35274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Wars of Philip II</a:t>
            </a:r>
            <a:endParaRPr lang="en-US" dirty="0"/>
          </a:p>
        </p:txBody>
      </p:sp>
      <p:sp>
        <p:nvSpPr>
          <p:cNvPr id="3" name="Content Placeholder 2"/>
          <p:cNvSpPr>
            <a:spLocks noGrp="1"/>
          </p:cNvSpPr>
          <p:nvPr>
            <p:ph idx="1"/>
          </p:nvPr>
        </p:nvSpPr>
        <p:spPr>
          <a:xfrm>
            <a:off x="321491" y="1458133"/>
            <a:ext cx="8183880" cy="4803648"/>
          </a:xfrm>
        </p:spPr>
        <p:txBody>
          <a:bodyPr>
            <a:normAutofit/>
          </a:bodyPr>
          <a:lstStyle/>
          <a:p>
            <a:r>
              <a:rPr lang="en-US" dirty="0" smtClean="0"/>
              <a:t>By the 1580s, Philip saw England’s Queen Elizabeth I as his Protestant enemy.</a:t>
            </a:r>
          </a:p>
          <a:p>
            <a:pPr lvl="1"/>
            <a:r>
              <a:rPr lang="en-US" dirty="0" smtClean="0"/>
              <a:t>Elizabeth I supported the Dutch independence from Spain.</a:t>
            </a:r>
          </a:p>
          <a:p>
            <a:pPr lvl="1"/>
            <a:r>
              <a:rPr lang="en-US" dirty="0" smtClean="0"/>
              <a:t>She encouraged Sea Dogs to plunder Spanish treasure ships.</a:t>
            </a:r>
          </a:p>
          <a:p>
            <a:pPr lvl="1"/>
            <a:r>
              <a:rPr lang="en-US" dirty="0" smtClean="0"/>
              <a:t>Francis Drake looted Spanish cities in the Americas. Elizabeth I made him a knight.</a:t>
            </a:r>
          </a:p>
          <a:p>
            <a:endParaRPr lang="en-US" dirty="0" smtClean="0"/>
          </a:p>
        </p:txBody>
      </p:sp>
    </p:spTree>
    <p:extLst>
      <p:ext uri="{BB962C8B-B14F-4D97-AF65-F5344CB8AC3E}">
        <p14:creationId xmlns:p14="http://schemas.microsoft.com/office/powerpoint/2010/main" val="12487275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Armada</a:t>
            </a:r>
            <a:endParaRPr lang="en-US" dirty="0"/>
          </a:p>
        </p:txBody>
      </p:sp>
      <p:sp>
        <p:nvSpPr>
          <p:cNvPr id="3" name="Content Placeholder 2"/>
          <p:cNvSpPr>
            <a:spLocks noGrp="1"/>
          </p:cNvSpPr>
          <p:nvPr>
            <p:ph idx="1"/>
          </p:nvPr>
        </p:nvSpPr>
        <p:spPr/>
        <p:txBody>
          <a:bodyPr/>
          <a:lstStyle/>
          <a:p>
            <a:r>
              <a:rPr lang="en-US" dirty="0"/>
              <a:t>In 1588, Philip II the Spanish sent an armada to defeat the English.</a:t>
            </a:r>
          </a:p>
          <a:p>
            <a:r>
              <a:rPr lang="en-US" dirty="0"/>
              <a:t>The weather was a disadvantage and the Spanish armada was defeated.</a:t>
            </a:r>
          </a:p>
          <a:p>
            <a:r>
              <a:rPr lang="en-US" dirty="0"/>
              <a:t>In the 1600s and 1700s, Dutch, English and French fleets challenged, and surpassed, Spanish power in Europe and around the world.</a:t>
            </a:r>
          </a:p>
          <a:p>
            <a:endParaRPr lang="en-US" dirty="0"/>
          </a:p>
        </p:txBody>
      </p:sp>
    </p:spTree>
    <p:extLst>
      <p:ext uri="{BB962C8B-B14F-4D97-AF65-F5344CB8AC3E}">
        <p14:creationId xmlns:p14="http://schemas.microsoft.com/office/powerpoint/2010/main" val="16493504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371600" y="609600"/>
            <a:ext cx="6327758" cy="5098365"/>
          </a:xfrm>
          <a:prstGeom prst="rect">
            <a:avLst/>
          </a:prstGeom>
          <a:noFill/>
          <a:ln w="9525">
            <a:noFill/>
            <a:miter lim="800000"/>
            <a:headEnd/>
            <a:tailEnd/>
          </a:ln>
        </p:spPr>
      </p:pic>
      <p:sp>
        <p:nvSpPr>
          <p:cNvPr id="5" name="TextBox 4"/>
          <p:cNvSpPr txBox="1"/>
          <p:nvPr/>
        </p:nvSpPr>
        <p:spPr>
          <a:xfrm>
            <a:off x="2743200" y="5867400"/>
            <a:ext cx="3200400" cy="369332"/>
          </a:xfrm>
          <a:prstGeom prst="rect">
            <a:avLst/>
          </a:prstGeom>
          <a:noFill/>
        </p:spPr>
        <p:txBody>
          <a:bodyPr wrap="square" rtlCol="0">
            <a:spAutoFit/>
          </a:bodyPr>
          <a:lstStyle/>
          <a:p>
            <a:r>
              <a:rPr lang="en-US" dirty="0" smtClean="0"/>
              <a:t>The Spanish Armada</a:t>
            </a:r>
          </a:p>
        </p:txBody>
      </p:sp>
    </p:spTree>
    <p:extLst>
      <p:ext uri="{BB962C8B-B14F-4D97-AF65-F5344CB8AC3E}">
        <p14:creationId xmlns:p14="http://schemas.microsoft.com/office/powerpoint/2010/main" val="1692335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Armada video</a:t>
            </a:r>
            <a:endParaRPr lang="en-US" dirty="0"/>
          </a:p>
        </p:txBody>
      </p:sp>
      <p:sp>
        <p:nvSpPr>
          <p:cNvPr id="3" name="Content Placeholder 2"/>
          <p:cNvSpPr>
            <a:spLocks noGrp="1"/>
          </p:cNvSpPr>
          <p:nvPr>
            <p:ph idx="1"/>
          </p:nvPr>
        </p:nvSpPr>
        <p:spPr/>
        <p:txBody>
          <a:bodyPr/>
          <a:lstStyle/>
          <a:p>
            <a:r>
              <a:rPr lang="en-US" dirty="0">
                <a:solidFill>
                  <a:srgbClr val="FFFFFF"/>
                </a:solidFill>
                <a:hlinkClick r:id="rId2"/>
              </a:rPr>
              <a:t>http://www.schooltube.com/video/76ffa64c917142b5ae6a/The%20Spanish%</a:t>
            </a:r>
            <a:r>
              <a:rPr lang="en-US" dirty="0" smtClean="0">
                <a:solidFill>
                  <a:srgbClr val="FFFFFF"/>
                </a:solidFill>
                <a:hlinkClick r:id="rId2"/>
              </a:rPr>
              <a:t>20Armada</a:t>
            </a:r>
            <a:endParaRPr lang="en-US" dirty="0" smtClean="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535926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ABSOLUTE MONARCHS</a:t>
            </a:r>
            <a:endParaRPr lang="en-US" dirty="0"/>
          </a:p>
        </p:txBody>
      </p:sp>
      <p:sp>
        <p:nvSpPr>
          <p:cNvPr id="3" name="Subtitle 2"/>
          <p:cNvSpPr>
            <a:spLocks noGrp="1"/>
          </p:cNvSpPr>
          <p:nvPr>
            <p:ph type="subTitle" idx="1"/>
          </p:nvPr>
        </p:nvSpPr>
        <p:spPr/>
        <p:txBody>
          <a:bodyPr/>
          <a:lstStyle/>
          <a:p>
            <a:r>
              <a:rPr lang="en-US" dirty="0" smtClean="0"/>
              <a:t>Spain</a:t>
            </a:r>
            <a:endParaRPr lang="en-US" dirty="0"/>
          </a:p>
        </p:txBody>
      </p:sp>
    </p:spTree>
    <p:extLst>
      <p:ext uri="{BB962C8B-B14F-4D97-AF65-F5344CB8AC3E}">
        <p14:creationId xmlns:p14="http://schemas.microsoft.com/office/powerpoint/2010/main" val="27070001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Modern World Powers</a:t>
            </a:r>
            <a:endParaRPr lang="en-US" dirty="0"/>
          </a:p>
        </p:txBody>
      </p:sp>
      <p:sp>
        <p:nvSpPr>
          <p:cNvPr id="3" name="Content Placeholder 2"/>
          <p:cNvSpPr>
            <a:spLocks noGrp="1"/>
          </p:cNvSpPr>
          <p:nvPr>
            <p:ph idx="1"/>
          </p:nvPr>
        </p:nvSpPr>
        <p:spPr/>
        <p:txBody>
          <a:bodyPr/>
          <a:lstStyle/>
          <a:p>
            <a:r>
              <a:rPr lang="en-US" dirty="0" smtClean="0"/>
              <a:t>After the age of exploration, 5 major world powers are going to emerge</a:t>
            </a:r>
          </a:p>
          <a:p>
            <a:pPr lvl="1"/>
            <a:r>
              <a:rPr lang="en-US" dirty="0" smtClean="0"/>
              <a:t>Spain</a:t>
            </a:r>
          </a:p>
          <a:p>
            <a:pPr lvl="1"/>
            <a:r>
              <a:rPr lang="en-US" dirty="0" smtClean="0"/>
              <a:t>France</a:t>
            </a:r>
          </a:p>
          <a:p>
            <a:pPr lvl="1"/>
            <a:r>
              <a:rPr lang="en-US" dirty="0" smtClean="0"/>
              <a:t>England</a:t>
            </a:r>
          </a:p>
          <a:p>
            <a:pPr lvl="1"/>
            <a:r>
              <a:rPr lang="en-US" dirty="0" smtClean="0"/>
              <a:t>Russia</a:t>
            </a:r>
          </a:p>
          <a:p>
            <a:pPr lvl="1"/>
            <a:r>
              <a:rPr lang="en-US" dirty="0" smtClean="0"/>
              <a:t>Austria-Prussia</a:t>
            </a:r>
            <a:endParaRPr lang="en-US" dirty="0"/>
          </a:p>
        </p:txBody>
      </p:sp>
    </p:spTree>
    <p:extLst>
      <p:ext uri="{BB962C8B-B14F-4D97-AF65-F5344CB8AC3E}">
        <p14:creationId xmlns:p14="http://schemas.microsoft.com/office/powerpoint/2010/main" val="9127402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Spain’s Power</a:t>
            </a:r>
            <a:endParaRPr lang="en-US" dirty="0"/>
          </a:p>
        </p:txBody>
      </p:sp>
      <p:sp>
        <p:nvSpPr>
          <p:cNvPr id="3" name="Content Placeholder 2"/>
          <p:cNvSpPr>
            <a:spLocks noGrp="1"/>
          </p:cNvSpPr>
          <p:nvPr>
            <p:ph idx="1"/>
          </p:nvPr>
        </p:nvSpPr>
        <p:spPr/>
        <p:txBody>
          <a:bodyPr/>
          <a:lstStyle/>
          <a:p>
            <a:r>
              <a:rPr lang="en-US" dirty="0" smtClean="0"/>
              <a:t>By the 1500s, Spain had emerged as the first modern European power</a:t>
            </a:r>
          </a:p>
          <a:p>
            <a:r>
              <a:rPr lang="en-US" dirty="0" smtClean="0"/>
              <a:t>Queen Isabella and King Ferdinand had rid of the Muslim rulers and enforced unity</a:t>
            </a:r>
          </a:p>
          <a:p>
            <a:r>
              <a:rPr lang="en-US" dirty="0" smtClean="0"/>
              <a:t>Also, they financed Columbus’s trip to the Americas</a:t>
            </a:r>
            <a:endParaRPr lang="en-US" dirty="0"/>
          </a:p>
        </p:txBody>
      </p:sp>
    </p:spTree>
    <p:extLst>
      <p:ext uri="{BB962C8B-B14F-4D97-AF65-F5344CB8AC3E}">
        <p14:creationId xmlns:p14="http://schemas.microsoft.com/office/powerpoint/2010/main" val="26565223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V</a:t>
            </a:r>
            <a:endParaRPr lang="en-US" dirty="0"/>
          </a:p>
        </p:txBody>
      </p:sp>
      <p:sp>
        <p:nvSpPr>
          <p:cNvPr id="3" name="Content Placeholder 2"/>
          <p:cNvSpPr>
            <a:spLocks noGrp="1"/>
          </p:cNvSpPr>
          <p:nvPr>
            <p:ph idx="1"/>
          </p:nvPr>
        </p:nvSpPr>
        <p:spPr/>
        <p:txBody>
          <a:bodyPr/>
          <a:lstStyle/>
          <a:p>
            <a:r>
              <a:rPr lang="en-US" dirty="0" smtClean="0"/>
              <a:t>In 1519, Charles V inherited the crown</a:t>
            </a:r>
          </a:p>
          <a:p>
            <a:r>
              <a:rPr lang="en-US" dirty="0" smtClean="0"/>
              <a:t>Was in control of Spain and the Austrian Hapsburgs</a:t>
            </a:r>
          </a:p>
          <a:p>
            <a:pPr lvl="1"/>
            <a:r>
              <a:rPr lang="en-US" dirty="0" smtClean="0"/>
              <a:t>Holy Roman Empire and the Netherlands</a:t>
            </a:r>
          </a:p>
          <a:p>
            <a:endParaRPr lang="en-US" dirty="0"/>
          </a:p>
        </p:txBody>
      </p:sp>
      <p:pic>
        <p:nvPicPr>
          <p:cNvPr id="4" name="Picture 3"/>
          <p:cNvPicPr>
            <a:picLocks noChangeAspect="1"/>
          </p:cNvPicPr>
          <p:nvPr/>
        </p:nvPicPr>
        <p:blipFill>
          <a:blip r:embed="rId3"/>
          <a:stretch>
            <a:fillRect/>
          </a:stretch>
        </p:blipFill>
        <p:spPr>
          <a:xfrm>
            <a:off x="6972918" y="3931282"/>
            <a:ext cx="2183782" cy="2926718"/>
          </a:xfrm>
          <a:prstGeom prst="rect">
            <a:avLst/>
          </a:prstGeom>
        </p:spPr>
      </p:pic>
    </p:spTree>
    <p:extLst>
      <p:ext uri="{BB962C8B-B14F-4D97-AF65-F5344CB8AC3E}">
        <p14:creationId xmlns:p14="http://schemas.microsoft.com/office/powerpoint/2010/main" val="24048735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41300"/>
            <a:ext cx="7620000" cy="6362700"/>
          </a:xfrm>
          <a:prstGeom prst="rect">
            <a:avLst/>
          </a:prstGeom>
        </p:spPr>
      </p:pic>
    </p:spTree>
    <p:extLst>
      <p:ext uri="{BB962C8B-B14F-4D97-AF65-F5344CB8AC3E}">
        <p14:creationId xmlns:p14="http://schemas.microsoft.com/office/powerpoint/2010/main" val="41913112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V</a:t>
            </a:r>
            <a:endParaRPr lang="en-US" dirty="0"/>
          </a:p>
        </p:txBody>
      </p:sp>
      <p:sp>
        <p:nvSpPr>
          <p:cNvPr id="3" name="Content Placeholder 2"/>
          <p:cNvSpPr>
            <a:spLocks noGrp="1"/>
          </p:cNvSpPr>
          <p:nvPr>
            <p:ph idx="1"/>
          </p:nvPr>
        </p:nvSpPr>
        <p:spPr/>
        <p:txBody>
          <a:bodyPr/>
          <a:lstStyle/>
          <a:p>
            <a:r>
              <a:rPr lang="en-US" dirty="0" smtClean="0"/>
              <a:t>This caused Charles to be in constant warfare</a:t>
            </a:r>
          </a:p>
          <a:p>
            <a:r>
              <a:rPr lang="en-US" dirty="0" smtClean="0"/>
              <a:t>He was Catholic and wanted to suppress the Protestant movement, but he was unsuccessful</a:t>
            </a:r>
          </a:p>
          <a:p>
            <a:r>
              <a:rPr lang="en-US" dirty="0" smtClean="0"/>
              <a:t>He also had to face the strong Ottoman Empire</a:t>
            </a:r>
          </a:p>
          <a:p>
            <a:pPr lvl="1"/>
            <a:r>
              <a:rPr lang="en-US" dirty="0" smtClean="0"/>
              <a:t>Challenged Spanish forces in the Mediterranean</a:t>
            </a:r>
            <a:endParaRPr lang="en-US" dirty="0"/>
          </a:p>
        </p:txBody>
      </p:sp>
    </p:spTree>
    <p:extLst>
      <p:ext uri="{BB962C8B-B14F-4D97-AF65-F5344CB8AC3E}">
        <p14:creationId xmlns:p14="http://schemas.microsoft.com/office/powerpoint/2010/main" val="39022068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 II</a:t>
            </a:r>
            <a:endParaRPr lang="en-US" dirty="0"/>
          </a:p>
        </p:txBody>
      </p:sp>
      <p:sp>
        <p:nvSpPr>
          <p:cNvPr id="3" name="Content Placeholder 2"/>
          <p:cNvSpPr>
            <a:spLocks noGrp="1"/>
          </p:cNvSpPr>
          <p:nvPr>
            <p:ph idx="1"/>
          </p:nvPr>
        </p:nvSpPr>
        <p:spPr/>
        <p:txBody>
          <a:bodyPr/>
          <a:lstStyle/>
          <a:p>
            <a:r>
              <a:rPr lang="en-US" dirty="0" smtClean="0"/>
              <a:t>Eventually Charles V felt </a:t>
            </a:r>
            <a:r>
              <a:rPr lang="en-US" dirty="0" smtClean="0"/>
              <a:t>overwhelmed </a:t>
            </a:r>
            <a:r>
              <a:rPr lang="en-US" dirty="0" smtClean="0"/>
              <a:t>and abdicated. He entered a monastery.</a:t>
            </a:r>
          </a:p>
          <a:p>
            <a:r>
              <a:rPr lang="en-US" dirty="0" smtClean="0"/>
              <a:t>He left the Hapsburg Empire to his brother</a:t>
            </a:r>
          </a:p>
          <a:p>
            <a:r>
              <a:rPr lang="en-US" dirty="0" smtClean="0"/>
              <a:t>He gave his son, Philip II, Spain and the overseas Spanish empire</a:t>
            </a:r>
          </a:p>
          <a:p>
            <a:pPr lvl="1"/>
            <a:r>
              <a:rPr lang="en-US" dirty="0" smtClean="0"/>
              <a:t>The Philippines are named after him… </a:t>
            </a:r>
            <a:endParaRPr lang="en-US" dirty="0"/>
          </a:p>
        </p:txBody>
      </p:sp>
    </p:spTree>
    <p:extLst>
      <p:ext uri="{BB962C8B-B14F-4D97-AF65-F5344CB8AC3E}">
        <p14:creationId xmlns:p14="http://schemas.microsoft.com/office/powerpoint/2010/main" val="460356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5500" y="0"/>
            <a:ext cx="7481455" cy="6858000"/>
          </a:xfrm>
          <a:prstGeom prst="rect">
            <a:avLst/>
          </a:prstGeom>
        </p:spPr>
      </p:pic>
    </p:spTree>
    <p:extLst>
      <p:ext uri="{BB962C8B-B14F-4D97-AF65-F5344CB8AC3E}">
        <p14:creationId xmlns:p14="http://schemas.microsoft.com/office/powerpoint/2010/main" val="28130229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8011</TotalTime>
  <Words>522</Words>
  <Application>Microsoft Macintosh PowerPoint</Application>
  <PresentationFormat>On-screen Show (4:3)</PresentationFormat>
  <Paragraphs>58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Technic</vt:lpstr>
      <vt:lpstr>Warm-Up</vt:lpstr>
      <vt:lpstr>ABSOLUTE MONARCHS</vt:lpstr>
      <vt:lpstr>5 Modern World Powers</vt:lpstr>
      <vt:lpstr>Spain’s Power</vt:lpstr>
      <vt:lpstr>Charles V</vt:lpstr>
      <vt:lpstr>PowerPoint Presentation</vt:lpstr>
      <vt:lpstr>Charles V</vt:lpstr>
      <vt:lpstr>Philip II</vt:lpstr>
      <vt:lpstr>PowerPoint Presentation</vt:lpstr>
      <vt:lpstr>PowerPoint Presentation</vt:lpstr>
      <vt:lpstr>Reading</vt:lpstr>
      <vt:lpstr>Philip II and Divine Right</vt:lpstr>
      <vt:lpstr>Horrible Histories</vt:lpstr>
      <vt:lpstr>The Wars of Philip II</vt:lpstr>
      <vt:lpstr>Spanish Armada</vt:lpstr>
      <vt:lpstr>PowerPoint Presentation</vt:lpstr>
      <vt:lpstr>Spanish Armada video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ABSOLUTE MONARCHS</dc:title>
  <dc:creator>Brenna dacey</dc:creator>
  <cp:lastModifiedBy>Brenna dacey</cp:lastModifiedBy>
  <cp:revision>31</cp:revision>
  <dcterms:created xsi:type="dcterms:W3CDTF">2013-09-12T13:24:47Z</dcterms:created>
  <dcterms:modified xsi:type="dcterms:W3CDTF">2015-09-11T19:34:54Z</dcterms:modified>
</cp:coreProperties>
</file>