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2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1120-48D2-AA4C-84EE-DF0BEF2F91D9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F7D1-DBA6-B841-A96B-058915A42FE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1120-48D2-AA4C-84EE-DF0BEF2F91D9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F7D1-DBA6-B841-A96B-058915A42F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1120-48D2-AA4C-84EE-DF0BEF2F91D9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F7D1-DBA6-B841-A96B-058915A42F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1120-48D2-AA4C-84EE-DF0BEF2F91D9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F7D1-DBA6-B841-A96B-058915A42F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1120-48D2-AA4C-84EE-DF0BEF2F91D9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F7D1-DBA6-B841-A96B-058915A42FE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1120-48D2-AA4C-84EE-DF0BEF2F91D9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F7D1-DBA6-B841-A96B-058915A42F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1120-48D2-AA4C-84EE-DF0BEF2F91D9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F7D1-DBA6-B841-A96B-058915A42F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1120-48D2-AA4C-84EE-DF0BEF2F91D9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0F7D1-DBA6-B841-A96B-058915A42F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1120-48D2-AA4C-84EE-DF0BEF2F91D9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F7D1-DBA6-B841-A96B-058915A42F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1120-48D2-AA4C-84EE-DF0BEF2F91D9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800F7D1-DBA6-B841-A96B-058915A42F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F961120-48D2-AA4C-84EE-DF0BEF2F91D9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F7D1-DBA6-B841-A96B-058915A42F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F961120-48D2-AA4C-84EE-DF0BEF2F91D9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800F7D1-DBA6-B841-A96B-058915A42FE1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storylearningsite.co.uk/russia_1917_to_1939.htm" TargetMode="External"/><Relationship Id="rId3" Type="http://schemas.openxmlformats.org/officeDocument/2006/relationships/hyperlink" Target="http://www.historylearningsite.co.uk/leagueofnations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 of the Great War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3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Costs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8.5 million people died</a:t>
            </a:r>
          </a:p>
          <a:p>
            <a:r>
              <a:rPr lang="en-US" dirty="0" smtClean="0"/>
              <a:t>Many were handicapped for life</a:t>
            </a:r>
          </a:p>
          <a:p>
            <a:r>
              <a:rPr lang="en-US" dirty="0" smtClean="0"/>
              <a:t>Famine was widespread</a:t>
            </a:r>
          </a:p>
          <a:p>
            <a:pPr marL="36576" indent="0">
              <a:buNone/>
            </a:pPr>
            <a:r>
              <a:rPr lang="en-US" dirty="0" smtClean="0"/>
              <a:t>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0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Costs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Burdens</a:t>
            </a:r>
          </a:p>
          <a:p>
            <a:pPr lvl="1"/>
            <a:r>
              <a:rPr lang="en-US" dirty="0" smtClean="0"/>
              <a:t>In battle zones, </a:t>
            </a:r>
            <a:r>
              <a:rPr lang="en-US" b="1" u="sng" dirty="0" smtClean="0"/>
              <a:t>everything was destroyed</a:t>
            </a:r>
          </a:p>
          <a:p>
            <a:pPr lvl="2"/>
            <a:r>
              <a:rPr lang="en-US" dirty="0" smtClean="0"/>
              <a:t>Homes, factories, farms, roads, churches</a:t>
            </a:r>
          </a:p>
          <a:p>
            <a:pPr lvl="1"/>
            <a:r>
              <a:rPr lang="en-US" dirty="0" smtClean="0"/>
              <a:t>Everyone is looking for someone to blame</a:t>
            </a:r>
          </a:p>
          <a:p>
            <a:pPr lvl="1"/>
            <a:r>
              <a:rPr lang="en-US" dirty="0" smtClean="0"/>
              <a:t>Allied Powers wanted to make losers and enemies pay for damages</a:t>
            </a:r>
          </a:p>
          <a:p>
            <a:pPr lvl="1"/>
            <a:r>
              <a:rPr lang="en-US" dirty="0" smtClean="0"/>
              <a:t>The Central Powers </a:t>
            </a:r>
            <a:r>
              <a:rPr lang="en-US" b="1" u="sng" dirty="0" smtClean="0"/>
              <a:t>looked for a scapegoat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60136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Costs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Turmoil</a:t>
            </a:r>
          </a:p>
          <a:p>
            <a:pPr lvl="1"/>
            <a:r>
              <a:rPr lang="en-US" b="1" u="sng" dirty="0" smtClean="0"/>
              <a:t>Governments collapsed</a:t>
            </a:r>
            <a:r>
              <a:rPr lang="en-US" dirty="0" smtClean="0"/>
              <a:t> under the stress of war</a:t>
            </a:r>
          </a:p>
          <a:p>
            <a:pPr lvl="2"/>
            <a:r>
              <a:rPr lang="en-US" dirty="0" smtClean="0"/>
              <a:t>Revolutions begin</a:t>
            </a:r>
          </a:p>
          <a:p>
            <a:pPr lvl="2"/>
            <a:r>
              <a:rPr lang="en-US" dirty="0" smtClean="0"/>
              <a:t>Many were cynical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3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Paris Peace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Big Three</a:t>
            </a:r>
          </a:p>
          <a:p>
            <a:pPr lvl="1"/>
            <a:r>
              <a:rPr lang="en-US" dirty="0" smtClean="0"/>
              <a:t>World leaders meet in Paris in 1919 to work out peace terms</a:t>
            </a:r>
          </a:p>
          <a:p>
            <a:pPr lvl="2"/>
            <a:r>
              <a:rPr lang="en-US" b="1" u="sng" dirty="0" smtClean="0"/>
              <a:t>Woodrow Wilson</a:t>
            </a:r>
          </a:p>
          <a:p>
            <a:pPr lvl="3"/>
            <a:r>
              <a:rPr lang="en-US" b="1" u="sng" dirty="0" smtClean="0"/>
              <a:t>Peace </a:t>
            </a:r>
          </a:p>
          <a:p>
            <a:pPr lvl="2"/>
            <a:r>
              <a:rPr lang="en-US" b="1" u="sng" dirty="0" smtClean="0"/>
              <a:t>David Lloyd George</a:t>
            </a:r>
          </a:p>
          <a:p>
            <a:pPr lvl="3"/>
            <a:r>
              <a:rPr lang="en-US" b="1" u="sng" dirty="0" smtClean="0"/>
              <a:t>Blame Germany</a:t>
            </a:r>
          </a:p>
          <a:p>
            <a:pPr lvl="2"/>
            <a:r>
              <a:rPr lang="en-US" b="1" u="sng" dirty="0" smtClean="0"/>
              <a:t>Georges Clemenceau</a:t>
            </a:r>
          </a:p>
          <a:p>
            <a:pPr lvl="3"/>
            <a:r>
              <a:rPr lang="en-US" b="1" u="sng" dirty="0" smtClean="0"/>
              <a:t>Weaken Germany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919" y="4474164"/>
            <a:ext cx="3756081" cy="238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Paris Peace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Issues</a:t>
            </a:r>
          </a:p>
          <a:p>
            <a:pPr lvl="1"/>
            <a:r>
              <a:rPr lang="en-US" dirty="0" smtClean="0"/>
              <a:t>Peace conference is not without problems</a:t>
            </a:r>
          </a:p>
          <a:p>
            <a:pPr lvl="2"/>
            <a:r>
              <a:rPr lang="en-US" b="1" u="sng" dirty="0" smtClean="0"/>
              <a:t>Self-determination</a:t>
            </a:r>
          </a:p>
          <a:p>
            <a:pPr lvl="3"/>
            <a:r>
              <a:rPr lang="en-US" dirty="0" smtClean="0"/>
              <a:t>Italy received lands once ruled by Austria-Hungary</a:t>
            </a:r>
          </a:p>
          <a:p>
            <a:pPr lvl="3"/>
            <a:r>
              <a:rPr lang="en-US" dirty="0" smtClean="0"/>
              <a:t>Nationalists wanted own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9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Paris Peace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other ideas emerged during the conference</a:t>
            </a:r>
          </a:p>
          <a:p>
            <a:pPr lvl="1"/>
            <a:r>
              <a:rPr lang="en-US" dirty="0" smtClean="0"/>
              <a:t>The Treaty of Versailles</a:t>
            </a:r>
          </a:p>
          <a:p>
            <a:pPr lvl="1"/>
            <a:r>
              <a:rPr lang="en-US" dirty="0" smtClean="0"/>
              <a:t>Wilson’s Fourteen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3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Woodrow Wilson’s Fourteen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5600" dirty="0"/>
              <a:t>1. No more secret agreements ("Open covenants openly arrived at").</a:t>
            </a:r>
          </a:p>
          <a:p>
            <a:r>
              <a:rPr lang="en-US" sz="5600" dirty="0"/>
              <a:t>2. Free navigation of all seas.</a:t>
            </a:r>
          </a:p>
          <a:p>
            <a:r>
              <a:rPr lang="en-US" sz="5600" dirty="0"/>
              <a:t>3. An end to all economic barriers between countries.</a:t>
            </a:r>
          </a:p>
          <a:p>
            <a:r>
              <a:rPr lang="en-US" sz="5600" dirty="0"/>
              <a:t>4. Countries to reduce weapon numbers.</a:t>
            </a:r>
          </a:p>
          <a:p>
            <a:r>
              <a:rPr lang="en-US" sz="5600" dirty="0"/>
              <a:t>5. All decisions regarding the colonies should be impartial</a:t>
            </a:r>
          </a:p>
          <a:p>
            <a:r>
              <a:rPr lang="en-US" sz="5600" dirty="0"/>
              <a:t>6. The German Army is to be removed from </a:t>
            </a:r>
            <a:r>
              <a:rPr lang="en-US" sz="5600" dirty="0">
                <a:hlinkClick r:id="rId2"/>
              </a:rPr>
              <a:t>Russia</a:t>
            </a:r>
            <a:r>
              <a:rPr lang="en-US" sz="5600" dirty="0"/>
              <a:t>. Russia should be left to develop</a:t>
            </a:r>
            <a:br>
              <a:rPr lang="en-US" sz="5600" dirty="0"/>
            </a:br>
            <a:r>
              <a:rPr lang="en-US" sz="5600" dirty="0"/>
              <a:t>    her own political set-up.</a:t>
            </a:r>
          </a:p>
          <a:p>
            <a:r>
              <a:rPr lang="en-US" sz="5600" dirty="0"/>
              <a:t>7. Belgium should be independent like before the war.</a:t>
            </a:r>
          </a:p>
          <a:p>
            <a:r>
              <a:rPr lang="en-US" sz="5600" dirty="0"/>
              <a:t>8. France should be fully liberated and allowed to recover Alsace-Lorraine</a:t>
            </a:r>
          </a:p>
          <a:p>
            <a:r>
              <a:rPr lang="en-US" sz="5600" dirty="0"/>
              <a:t>9. All Italians are to be allowed to live in Italy. Italy's borders are to "along</a:t>
            </a:r>
            <a:br>
              <a:rPr lang="en-US" sz="5600" dirty="0"/>
            </a:br>
            <a:r>
              <a:rPr lang="en-US" sz="5600" dirty="0"/>
              <a:t>    clearly recognisable lines of nationality."</a:t>
            </a:r>
          </a:p>
          <a:p>
            <a:r>
              <a:rPr lang="en-US" sz="5600" dirty="0"/>
              <a:t>10. Self-determination should be allowed for all those living in Austria-Hungary.</a:t>
            </a:r>
          </a:p>
          <a:p>
            <a:r>
              <a:rPr lang="en-US" sz="5600" dirty="0"/>
              <a:t>11. Self-determination and guarantees of independence should be allowed for</a:t>
            </a:r>
            <a:br>
              <a:rPr lang="en-US" sz="5600" dirty="0"/>
            </a:br>
            <a:r>
              <a:rPr lang="en-US" sz="5600" dirty="0"/>
              <a:t>       the Balkan states.</a:t>
            </a:r>
          </a:p>
          <a:p>
            <a:r>
              <a:rPr lang="en-US" sz="5600" dirty="0"/>
              <a:t>12. The Turkish people should be governed by the Turkish government. Non-Turks in</a:t>
            </a:r>
            <a:br>
              <a:rPr lang="en-US" sz="5600" dirty="0"/>
            </a:br>
            <a:r>
              <a:rPr lang="en-US" sz="5600" dirty="0"/>
              <a:t>       the old Turkish Empire should govern themselves.</a:t>
            </a:r>
          </a:p>
          <a:p>
            <a:r>
              <a:rPr lang="en-US" sz="5600" dirty="0"/>
              <a:t>13. An independent Poland should be created which should have access to the sea.</a:t>
            </a:r>
          </a:p>
          <a:p>
            <a:r>
              <a:rPr lang="en-US" sz="5600" dirty="0"/>
              <a:t>14. A </a:t>
            </a:r>
            <a:r>
              <a:rPr lang="en-US" sz="5600" dirty="0">
                <a:hlinkClick r:id="rId3"/>
              </a:rPr>
              <a:t>League of Nations</a:t>
            </a:r>
            <a:r>
              <a:rPr lang="en-US" sz="5600" dirty="0"/>
              <a:t> should be set up to guarantee the political and territorial </a:t>
            </a:r>
            <a:br>
              <a:rPr lang="en-US" sz="5600" dirty="0"/>
            </a:br>
            <a:r>
              <a:rPr lang="en-US" sz="5600" dirty="0"/>
              <a:t>       independence of all states.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9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Exits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Revolution in Russia</a:t>
            </a:r>
          </a:p>
          <a:p>
            <a:pPr lvl="1"/>
            <a:r>
              <a:rPr lang="en-US" dirty="0" smtClean="0"/>
              <a:t>Rumors that Russia was losing the war because of </a:t>
            </a:r>
            <a:r>
              <a:rPr lang="en-US" b="1" u="sng" dirty="0" smtClean="0"/>
              <a:t>incompetent generals and corruption </a:t>
            </a:r>
            <a:r>
              <a:rPr lang="en-US" dirty="0" smtClean="0"/>
              <a:t>led to unrest</a:t>
            </a:r>
          </a:p>
          <a:p>
            <a:pPr lvl="1"/>
            <a:r>
              <a:rPr lang="en-US" dirty="0" smtClean="0"/>
              <a:t>The Russian monarchy was overthrown</a:t>
            </a:r>
          </a:p>
          <a:p>
            <a:pPr lvl="1"/>
            <a:r>
              <a:rPr lang="en-US" dirty="0" smtClean="0"/>
              <a:t>Allied Powers thought Russia would institute a democracy and become more powerful</a:t>
            </a:r>
          </a:p>
          <a:p>
            <a:pPr lvl="1"/>
            <a:r>
              <a:rPr lang="en-US" dirty="0" smtClean="0"/>
              <a:t>1918, Vladimir Lenin signed the </a:t>
            </a:r>
            <a:r>
              <a:rPr lang="en-US" b="1" u="sng" dirty="0" smtClean="0"/>
              <a:t>Treaty of Brest-Litovsk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97857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Exits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on the War</a:t>
            </a:r>
          </a:p>
          <a:p>
            <a:pPr lvl="1"/>
            <a:r>
              <a:rPr lang="en-US" b="1" u="sng" dirty="0" smtClean="0"/>
              <a:t>Germany</a:t>
            </a:r>
            <a:r>
              <a:rPr lang="en-US" dirty="0" smtClean="0"/>
              <a:t> benefitted from Russia’s withdrawal</a:t>
            </a:r>
          </a:p>
          <a:p>
            <a:pPr lvl="2"/>
            <a:r>
              <a:rPr lang="en-US" b="1" u="sng" dirty="0" smtClean="0"/>
              <a:t>Could concentrate troops on Western front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08247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Lusitania</a:t>
            </a:r>
          </a:p>
          <a:p>
            <a:pPr lvl="1"/>
            <a:r>
              <a:rPr lang="en-US" dirty="0" smtClean="0"/>
              <a:t>May 1915, </a:t>
            </a:r>
            <a:r>
              <a:rPr lang="en-US" b="1" u="sng" dirty="0" smtClean="0"/>
              <a:t>German</a:t>
            </a:r>
            <a:r>
              <a:rPr lang="en-US" dirty="0" smtClean="0"/>
              <a:t> U-Boat sank the Lusitania</a:t>
            </a:r>
          </a:p>
          <a:p>
            <a:pPr lvl="2"/>
            <a:r>
              <a:rPr lang="en-US" dirty="0" smtClean="0"/>
              <a:t>Lusitania was carrying weapons</a:t>
            </a:r>
          </a:p>
          <a:p>
            <a:pPr lvl="1"/>
            <a:r>
              <a:rPr lang="en-US" dirty="0" smtClean="0"/>
              <a:t>Germany agreed to restrict warfare so the U.S. would maintain relationship</a:t>
            </a:r>
          </a:p>
          <a:p>
            <a:pPr lvl="1"/>
            <a:r>
              <a:rPr lang="en-US" dirty="0" smtClean="0"/>
              <a:t>However, in December 1916, Germany announced unrestricted submarine warfare</a:t>
            </a:r>
          </a:p>
          <a:p>
            <a:pPr lvl="2"/>
            <a:r>
              <a:rPr lang="en-US" b="1" u="sng" dirty="0" smtClean="0"/>
              <a:t>U.S. denounced Germany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25163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94803" cy="3901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459" y="3901288"/>
            <a:ext cx="3120541" cy="29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5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Zimmermann Note</a:t>
            </a:r>
          </a:p>
          <a:p>
            <a:pPr lvl="1"/>
            <a:r>
              <a:rPr lang="en-US" dirty="0" smtClean="0"/>
              <a:t>In 1917, German foreign minister, Arthur Zimmermann sent a note to the ambassador in </a:t>
            </a:r>
            <a:r>
              <a:rPr lang="en-US" b="1" u="sng" dirty="0" smtClean="0"/>
              <a:t>Mexico</a:t>
            </a:r>
            <a:r>
              <a:rPr lang="en-US" dirty="0" smtClean="0"/>
              <a:t> urging them to join the war</a:t>
            </a:r>
          </a:p>
          <a:p>
            <a:pPr lvl="1"/>
            <a:r>
              <a:rPr lang="en-US" b="1" u="sng" dirty="0" smtClean="0"/>
              <a:t>Britain</a:t>
            </a:r>
            <a:r>
              <a:rPr lang="en-US" dirty="0" smtClean="0"/>
              <a:t> intercepts the note and shares it with America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472" y="4014057"/>
            <a:ext cx="2645528" cy="28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5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Declaring War</a:t>
            </a:r>
          </a:p>
          <a:p>
            <a:pPr lvl="1"/>
            <a:r>
              <a:rPr lang="en-US" dirty="0" smtClean="0"/>
              <a:t>In </a:t>
            </a:r>
            <a:r>
              <a:rPr lang="en-US" b="1" u="sng" dirty="0" smtClean="0"/>
              <a:t>April 1917</a:t>
            </a:r>
            <a:r>
              <a:rPr lang="en-US" dirty="0" smtClean="0"/>
              <a:t>, President Woodrow Wilson asked Congress to declare war on Germany</a:t>
            </a:r>
          </a:p>
          <a:p>
            <a:pPr lvl="1"/>
            <a:r>
              <a:rPr lang="en-US" b="1" u="sng" dirty="0" smtClean="0"/>
              <a:t>Provided a much-needed morale boost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2261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 and Austria-Hungary</a:t>
            </a:r>
          </a:p>
          <a:p>
            <a:pPr lvl="1"/>
            <a:r>
              <a:rPr lang="en-US" dirty="0" smtClean="0"/>
              <a:t>Fighting continues for about another year</a:t>
            </a:r>
          </a:p>
          <a:p>
            <a:pPr lvl="1"/>
            <a:r>
              <a:rPr lang="en-US" dirty="0" smtClean="0"/>
              <a:t>In September 1918, Germany realizes they will not win the war</a:t>
            </a:r>
          </a:p>
          <a:p>
            <a:pPr lvl="2"/>
            <a:r>
              <a:rPr lang="en-US" dirty="0" smtClean="0"/>
              <a:t>U.S. helps Allies rebound</a:t>
            </a:r>
          </a:p>
          <a:p>
            <a:pPr lvl="2"/>
            <a:r>
              <a:rPr lang="en-US" b="1" u="sng" dirty="0" smtClean="0"/>
              <a:t>Nationalists revolt, protests increase</a:t>
            </a:r>
          </a:p>
          <a:p>
            <a:pPr lvl="1"/>
            <a:r>
              <a:rPr lang="en-US" dirty="0" smtClean="0"/>
              <a:t>Ask Kaiser to bow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2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Armistice-</a:t>
            </a:r>
            <a:r>
              <a:rPr lang="en-US" b="1" u="sng" dirty="0" smtClean="0"/>
              <a:t>agreement to end fighting</a:t>
            </a:r>
          </a:p>
          <a:p>
            <a:pPr lvl="1"/>
            <a:r>
              <a:rPr lang="en-US" dirty="0" smtClean="0"/>
              <a:t>Declared at 11 A.M. on </a:t>
            </a:r>
            <a:r>
              <a:rPr lang="en-US" b="1" u="sng" dirty="0" smtClean="0"/>
              <a:t>November 11, 1918</a:t>
            </a:r>
          </a:p>
        </p:txBody>
      </p:sp>
    </p:spTree>
    <p:extLst>
      <p:ext uri="{BB962C8B-B14F-4D97-AF65-F5344CB8AC3E}">
        <p14:creationId xmlns:p14="http://schemas.microsoft.com/office/powerpoint/2010/main" val="52094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1177</TotalTime>
  <Words>477</Words>
  <Application>Microsoft Macintosh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The End of the Great War</vt:lpstr>
      <vt:lpstr>Russia Exits the War</vt:lpstr>
      <vt:lpstr>Russia Exits the War</vt:lpstr>
      <vt:lpstr>U.S. Enters the War</vt:lpstr>
      <vt:lpstr>PowerPoint Presentation</vt:lpstr>
      <vt:lpstr>U.S. Enters the War</vt:lpstr>
      <vt:lpstr>U.S. Enters the War</vt:lpstr>
      <vt:lpstr>End of the War</vt:lpstr>
      <vt:lpstr>End of the War</vt:lpstr>
      <vt:lpstr>The Costs of War</vt:lpstr>
      <vt:lpstr>The Costs of War</vt:lpstr>
      <vt:lpstr>The Costs of War</vt:lpstr>
      <vt:lpstr>The Paris Peace Conference</vt:lpstr>
      <vt:lpstr>The Paris Peace Conference</vt:lpstr>
      <vt:lpstr>The Paris Peace Conference</vt:lpstr>
      <vt:lpstr>Woodrow Wilson’s Fourteen Points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Discussion</dc:title>
  <dc:creator>Brenna dacey</dc:creator>
  <cp:lastModifiedBy>Kelly McVey</cp:lastModifiedBy>
  <cp:revision>16</cp:revision>
  <dcterms:created xsi:type="dcterms:W3CDTF">2013-02-05T21:50:30Z</dcterms:created>
  <dcterms:modified xsi:type="dcterms:W3CDTF">2015-01-23T19:18:05Z</dcterms:modified>
</cp:coreProperties>
</file>