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02" r:id="rId2"/>
    <p:sldId id="303" r:id="rId3"/>
    <p:sldId id="277" r:id="rId4"/>
    <p:sldId id="284" r:id="rId5"/>
    <p:sldId id="282" r:id="rId6"/>
    <p:sldId id="281" r:id="rId7"/>
    <p:sldId id="283" r:id="rId8"/>
    <p:sldId id="280" r:id="rId9"/>
    <p:sldId id="278" r:id="rId10"/>
    <p:sldId id="279" r:id="rId11"/>
    <p:sldId id="256" r:id="rId12"/>
    <p:sldId id="257" r:id="rId13"/>
    <p:sldId id="261" r:id="rId14"/>
    <p:sldId id="310" r:id="rId15"/>
    <p:sldId id="258" r:id="rId16"/>
    <p:sldId id="269" r:id="rId17"/>
    <p:sldId id="286" r:id="rId18"/>
    <p:sldId id="287" r:id="rId19"/>
    <p:sldId id="288" r:id="rId20"/>
    <p:sldId id="311" r:id="rId21"/>
    <p:sldId id="290" r:id="rId22"/>
    <p:sldId id="291" r:id="rId23"/>
    <p:sldId id="292" r:id="rId24"/>
    <p:sldId id="293" r:id="rId25"/>
    <p:sldId id="297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8358" autoAdjust="0"/>
  </p:normalViewPr>
  <p:slideViewPr>
    <p:cSldViewPr snapToGrid="0" snapToObjects="1">
      <p:cViewPr varScale="1">
        <p:scale>
          <a:sx n="57" d="100"/>
          <a:sy n="57" d="100"/>
        </p:scale>
        <p:origin x="-2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DB494-9307-3943-BB4B-EE689A5C1073}" type="datetimeFigureOut">
              <a:rPr lang="en-US" smtClean="0"/>
              <a:t>1/23/15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E7159-AEE4-E444-9C34-FD1A378C3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52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368C1-8FC1-AC42-B467-ECC75D35B6B7}" type="datetimeFigureOut">
              <a:rPr lang="en-US" smtClean="0"/>
              <a:t>1/23/15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DFCA4-DF04-8B49-91EC-86A13F87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Olympics wanted to</a:t>
            </a:r>
            <a:r>
              <a:rPr lang="en-US" baseline="0" dirty="0" smtClean="0"/>
              <a:t> promote “love of peace and respect for life.”</a:t>
            </a:r>
          </a:p>
          <a:p>
            <a:r>
              <a:rPr lang="en-US" baseline="0" dirty="0" smtClean="0"/>
              <a:t>Alfred Nobel regretted how dynamite was used, wanted to reward people who worked for peace.</a:t>
            </a:r>
          </a:p>
          <a:p>
            <a:r>
              <a:rPr lang="en-US" baseline="0" dirty="0" smtClean="0"/>
              <a:t>Women wanted right to vote-prevent war as they do not feel the same about it as men.</a:t>
            </a:r>
          </a:p>
          <a:p>
            <a:r>
              <a:rPr lang="en-US" baseline="0" dirty="0" smtClean="0"/>
              <a:t>Hague Tribunal used to settle dispute between 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DFCA4-DF04-8B49-91EC-86A13F87F4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90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Though</a:t>
            </a:r>
            <a:r>
              <a:rPr lang="en-US" baseline="0" dirty="0" smtClean="0"/>
              <a:t>t Russia would be slow to mobilize, could defeat France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FA86-96A7-FC42-BBD1-7A6024D143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2899-0DC7-2A43-B1EE-301F83C05C11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2899-0DC7-2A43-B1EE-301F83C05C11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2899-0DC7-2A43-B1EE-301F83C05C11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2899-0DC7-2A43-B1EE-301F83C05C11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2899-0DC7-2A43-B1EE-301F83C05C11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2899-0DC7-2A43-B1EE-301F83C05C11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2899-0DC7-2A43-B1EE-301F83C05C11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2899-0DC7-2A43-B1EE-301F83C05C11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2899-0DC7-2A43-B1EE-301F83C05C11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2899-0DC7-2A43-B1EE-301F83C05C11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B52899-0DC7-2A43-B1EE-301F83C05C11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B52899-0DC7-2A43-B1EE-301F83C05C11}" type="datetimeFigureOut">
              <a:rPr lang="en-US" smtClean="0"/>
              <a:t>1/23/15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A475A00-AB1D-BD43-82F1-C36E0C2F2D96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Pursuit of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early 1900s, efforts were underway to end war and foster understanding between nations</a:t>
            </a:r>
          </a:p>
          <a:p>
            <a:pPr lvl="1"/>
            <a:r>
              <a:rPr lang="en-US" dirty="0" smtClean="0"/>
              <a:t>Olympics in 1896 (Athens)</a:t>
            </a:r>
          </a:p>
          <a:p>
            <a:pPr lvl="1"/>
            <a:r>
              <a:rPr lang="en-US" dirty="0" smtClean="0"/>
              <a:t>Nobel Peace Prize</a:t>
            </a:r>
          </a:p>
          <a:p>
            <a:pPr lvl="1"/>
            <a:r>
              <a:rPr lang="en-US" dirty="0" smtClean="0"/>
              <a:t>Women’s International League for Peace and Freedom</a:t>
            </a:r>
          </a:p>
          <a:p>
            <a:pPr lvl="1"/>
            <a:r>
              <a:rPr lang="en-US" dirty="0" smtClean="0"/>
              <a:t>First Universal Peace Conference</a:t>
            </a:r>
          </a:p>
          <a:p>
            <a:pPr lvl="2"/>
            <a:r>
              <a:rPr lang="en-US" dirty="0" smtClean="0"/>
              <a:t>Hague Tribunal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067" y="1"/>
            <a:ext cx="2556932" cy="1724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300" y="4438650"/>
            <a:ext cx="24130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09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Woodrow Wilson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president during WWI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048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9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“Spark”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Beginning of WWI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7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“Spark”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Archduke Franz Ferdinand</a:t>
            </a:r>
          </a:p>
          <a:p>
            <a:pPr lvl="1"/>
            <a:r>
              <a:rPr lang="en-US" dirty="0" smtClean="0"/>
              <a:t>Heir to the Austrian-Hungarian throne</a:t>
            </a:r>
          </a:p>
          <a:p>
            <a:pPr marL="749808" lvl="2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3635"/>
            <a:ext cx="2929467" cy="3764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867" y="3075681"/>
            <a:ext cx="5554133" cy="37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9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Archduke Franz Ferdinand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Decided to visit Sarajevo-capitol of Bosnia</a:t>
            </a:r>
          </a:p>
          <a:p>
            <a:pPr lvl="1"/>
            <a:r>
              <a:rPr lang="en-US" dirty="0" smtClean="0"/>
              <a:t>Bosnia was ruled by </a:t>
            </a:r>
            <a:r>
              <a:rPr lang="en-US" b="1" dirty="0" smtClean="0"/>
              <a:t>Austria-Hungary</a:t>
            </a:r>
            <a:r>
              <a:rPr lang="en-US" dirty="0" smtClean="0"/>
              <a:t> before WWI</a:t>
            </a:r>
          </a:p>
          <a:p>
            <a:r>
              <a:rPr lang="en-US" dirty="0" smtClean="0"/>
              <a:t>Wanted to check on Austro-Hungarian troops</a:t>
            </a:r>
          </a:p>
          <a:p>
            <a:r>
              <a:rPr lang="en-US" dirty="0" smtClean="0"/>
              <a:t>He decided to take his wife Sophie with him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206" y="4991498"/>
            <a:ext cx="1471793" cy="186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7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144000" cy="56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05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Archduke was to arrive on June 28, 1914</a:t>
            </a:r>
          </a:p>
          <a:p>
            <a:r>
              <a:rPr lang="en-US" dirty="0" smtClean="0"/>
              <a:t>The Serbian nationalists were angered by this</a:t>
            </a:r>
          </a:p>
          <a:p>
            <a:pPr lvl="1"/>
            <a:r>
              <a:rPr lang="en-US" b="1" u="sng" dirty="0" smtClean="0"/>
              <a:t>They viewed the Austrians as foreign oppressors</a:t>
            </a:r>
          </a:p>
          <a:p>
            <a:pPr lvl="1"/>
            <a:r>
              <a:rPr lang="en-US" b="1" u="sng" dirty="0" smtClean="0"/>
              <a:t>Wanted </a:t>
            </a:r>
            <a:r>
              <a:rPr lang="en-US" b="1" u="sng" dirty="0"/>
              <a:t>to control </a:t>
            </a:r>
            <a:r>
              <a:rPr lang="en-US" b="1" u="sng" dirty="0" smtClean="0"/>
              <a:t>Bosnia</a:t>
            </a:r>
            <a:endParaRPr lang="en-US" dirty="0" smtClean="0"/>
          </a:p>
          <a:p>
            <a:r>
              <a:rPr lang="en-US" dirty="0" smtClean="0"/>
              <a:t>The terrorist group, </a:t>
            </a:r>
            <a:r>
              <a:rPr lang="en-US" b="1" u="sng" dirty="0" smtClean="0"/>
              <a:t>The Black Hand</a:t>
            </a:r>
            <a:r>
              <a:rPr lang="en-US" dirty="0" smtClean="0"/>
              <a:t>, vowed to tack action and decided he needed to be assassinated</a:t>
            </a:r>
          </a:p>
        </p:txBody>
      </p:sp>
    </p:spTree>
    <p:extLst>
      <p:ext uri="{BB962C8B-B14F-4D97-AF65-F5344CB8AC3E}">
        <p14:creationId xmlns:p14="http://schemas.microsoft.com/office/powerpoint/2010/main" val="59048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Assassination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mistakes are made before the actual assassination</a:t>
            </a:r>
          </a:p>
          <a:p>
            <a:r>
              <a:rPr lang="en-US" dirty="0" err="1" smtClean="0"/>
              <a:t>Gavrilo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r>
              <a:rPr lang="en-US" dirty="0" smtClean="0"/>
              <a:t> assassinated the Archduke and his wife</a:t>
            </a:r>
          </a:p>
          <a:p>
            <a:pPr lvl="1"/>
            <a:r>
              <a:rPr lang="en-US" dirty="0" smtClean="0"/>
              <a:t>He was apprehended and eventually died of tuberculosis 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assassination of Archduke Franz Ferdinand </a:t>
            </a:r>
            <a:r>
              <a:rPr lang="en-US" dirty="0" smtClean="0"/>
              <a:t>is considered the “spark”</a:t>
            </a:r>
            <a:r>
              <a:rPr lang="en-US" dirty="0"/>
              <a:t> </a:t>
            </a:r>
            <a:r>
              <a:rPr lang="en-US" dirty="0" smtClean="0"/>
              <a:t>that began WWI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1"/>
            <a:ext cx="128016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8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Conflict Widens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death of Archduke Franz Ferdinand shocked the world</a:t>
            </a:r>
          </a:p>
          <a:p>
            <a:r>
              <a:rPr lang="en-US" dirty="0" smtClean="0"/>
              <a:t>Austria sent Serbia an ultimatum </a:t>
            </a:r>
          </a:p>
          <a:p>
            <a:pPr lvl="1"/>
            <a:r>
              <a:rPr lang="en-US" b="1" u="sng" dirty="0" smtClean="0"/>
              <a:t>End all anti-Austrian sentiment and punish those involved</a:t>
            </a:r>
          </a:p>
          <a:p>
            <a:r>
              <a:rPr lang="en-US" dirty="0" smtClean="0"/>
              <a:t>Serbia only agreed to certain demands-not all</a:t>
            </a:r>
          </a:p>
          <a:p>
            <a:r>
              <a:rPr lang="en-US" dirty="0" smtClean="0"/>
              <a:t>On July 28, 1914 Austria declared war on Serbia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7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Normally, a war between a large country and a smaller country would not have exploded into a world war</a:t>
            </a:r>
          </a:p>
          <a:p>
            <a:r>
              <a:rPr lang="en-US" dirty="0" smtClean="0"/>
              <a:t>However, alliances will change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7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System of Alliances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Germany pushes Austria-Hungary to war</a:t>
            </a:r>
          </a:p>
          <a:p>
            <a:pPr lvl="1"/>
            <a:r>
              <a:rPr lang="en-US" dirty="0" smtClean="0"/>
              <a:t>Kaiser Wilhelm II horrified by assassination</a:t>
            </a:r>
          </a:p>
          <a:p>
            <a:r>
              <a:rPr lang="en-US" dirty="0" smtClean="0"/>
              <a:t>Serbia seeks help from Russia</a:t>
            </a:r>
          </a:p>
          <a:p>
            <a:pPr lvl="1"/>
            <a:r>
              <a:rPr lang="en-US" dirty="0" smtClean="0"/>
              <a:t>Russia asked Germany to urge Austria to soften demands</a:t>
            </a:r>
          </a:p>
          <a:p>
            <a:r>
              <a:rPr lang="en-US" dirty="0" smtClean="0"/>
              <a:t>Russia asks France for help</a:t>
            </a:r>
          </a:p>
          <a:p>
            <a:pPr lvl="1"/>
            <a:r>
              <a:rPr lang="en-US" dirty="0" smtClean="0"/>
              <a:t>France wanted to avenge Franco-Prussian War</a:t>
            </a:r>
          </a:p>
          <a:p>
            <a:r>
              <a:rPr lang="en-US" dirty="0" smtClean="0"/>
              <a:t>Germany urged France to stay out</a:t>
            </a:r>
          </a:p>
          <a:p>
            <a:pPr lvl="1"/>
            <a:r>
              <a:rPr lang="en-US" dirty="0" smtClean="0"/>
              <a:t>They refuse and Germany declared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4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Pursuit of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all of these efforts war will eventually break out</a:t>
            </a:r>
          </a:p>
          <a:p>
            <a:r>
              <a:rPr lang="en-US" dirty="0" smtClean="0"/>
              <a:t>What would be some reasons?</a:t>
            </a:r>
          </a:p>
          <a:p>
            <a:pPr lvl="1"/>
            <a:r>
              <a:rPr lang="en-US" dirty="0" smtClean="0"/>
              <a:t>Militarism</a:t>
            </a:r>
          </a:p>
          <a:p>
            <a:pPr lvl="1"/>
            <a:r>
              <a:rPr lang="en-US" dirty="0" smtClean="0"/>
              <a:t>Alliances</a:t>
            </a:r>
          </a:p>
          <a:p>
            <a:pPr lvl="1"/>
            <a:r>
              <a:rPr lang="en-US" dirty="0" smtClean="0"/>
              <a:t>Imperialism</a:t>
            </a:r>
          </a:p>
          <a:p>
            <a:pPr lvl="1"/>
            <a:r>
              <a:rPr lang="en-US" dirty="0" smtClean="0"/>
              <a:t>Nationalism</a:t>
            </a:r>
          </a:p>
        </p:txBody>
      </p:sp>
    </p:spTree>
    <p:extLst>
      <p:ext uri="{BB962C8B-B14F-4D97-AF65-F5344CB8AC3E}">
        <p14:creationId xmlns:p14="http://schemas.microsoft.com/office/powerpoint/2010/main" val="110371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51" y="634959"/>
            <a:ext cx="7963629" cy="549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49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System of Alliances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point, Italy and Britain were not involved in the war </a:t>
            </a:r>
          </a:p>
          <a:p>
            <a:r>
              <a:rPr lang="en-US" dirty="0" smtClean="0"/>
              <a:t>However, Germany’s war plan would soon change this</a:t>
            </a:r>
          </a:p>
          <a:p>
            <a:r>
              <a:rPr lang="en-US" dirty="0" smtClean="0"/>
              <a:t>General Alfred von </a:t>
            </a:r>
            <a:r>
              <a:rPr lang="en-US" dirty="0" err="1" smtClean="0"/>
              <a:t>Schlieffen</a:t>
            </a:r>
            <a:r>
              <a:rPr lang="en-US" dirty="0" smtClean="0"/>
              <a:t> developed a plan of attack against France</a:t>
            </a:r>
          </a:p>
          <a:p>
            <a:pPr lvl="1"/>
            <a:r>
              <a:rPr lang="en-US" b="1" u="sng" dirty="0" smtClean="0"/>
              <a:t>It’s goal was to avoid a two-front war against France and Russia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28878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1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3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Schlieffen</a:t>
            </a:r>
            <a:r>
              <a:rPr lang="en-US" dirty="0" smtClean="0"/>
              <a:t>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 first needed to march through Belgium</a:t>
            </a:r>
          </a:p>
          <a:p>
            <a:r>
              <a:rPr lang="en-US" dirty="0" smtClean="0"/>
              <a:t>On August 3, 1914 troops invaded Belgium</a:t>
            </a:r>
          </a:p>
          <a:p>
            <a:r>
              <a:rPr lang="en-US" dirty="0" smtClean="0"/>
              <a:t>However, </a:t>
            </a:r>
            <a:r>
              <a:rPr lang="en-US" b="1" u="sng" dirty="0" smtClean="0"/>
              <a:t>Britain had signed a treaty to protect Belgium’s neutrality</a:t>
            </a:r>
          </a:p>
          <a:p>
            <a:pPr lvl="1"/>
            <a:r>
              <a:rPr lang="en-US" dirty="0" smtClean="0"/>
              <a:t>Britain declared war on Germany</a:t>
            </a:r>
          </a:p>
        </p:txBody>
      </p:sp>
    </p:spTree>
    <p:extLst>
      <p:ext uri="{BB962C8B-B14F-4D97-AF65-F5344CB8AC3E}">
        <p14:creationId xmlns:p14="http://schemas.microsoft.com/office/powerpoint/2010/main" val="426353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Battles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Great War” had begun</a:t>
            </a:r>
          </a:p>
          <a:p>
            <a:pPr lvl="1"/>
            <a:r>
              <a:rPr lang="en-US" dirty="0" smtClean="0"/>
              <a:t>French mobilized 8.5 million troops, Britain 9 million, Russia 10 million, and Germany 11 million</a:t>
            </a:r>
          </a:p>
          <a:p>
            <a:r>
              <a:rPr lang="en-US" dirty="0" smtClean="0"/>
              <a:t>Enthusiasm for the war began to fade early on</a:t>
            </a:r>
          </a:p>
          <a:p>
            <a:pPr lvl="1"/>
            <a:r>
              <a:rPr lang="en-US" dirty="0" smtClean="0"/>
              <a:t>No easy victories</a:t>
            </a:r>
          </a:p>
          <a:p>
            <a:pPr lvl="1"/>
            <a:r>
              <a:rPr lang="en-US" dirty="0" smtClean="0"/>
              <a:t>Deadlier than any other 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1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and the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colonies were drawn into the struggle</a:t>
            </a:r>
          </a:p>
          <a:p>
            <a:r>
              <a:rPr lang="en-US" dirty="0" smtClean="0"/>
              <a:t>Many were reluctant to serve</a:t>
            </a:r>
          </a:p>
          <a:p>
            <a:r>
              <a:rPr lang="en-US" dirty="0" smtClean="0"/>
              <a:t>Others wanted to help</a:t>
            </a:r>
          </a:p>
          <a:p>
            <a:pPr lvl="1"/>
            <a:r>
              <a:rPr lang="en-US" b="1" u="sng" dirty="0" smtClean="0"/>
              <a:t>Thought they would gain independence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86748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and more nations continue to join the war </a:t>
            </a:r>
          </a:p>
          <a:p>
            <a:pPr lvl="1"/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Japan</a:t>
            </a:r>
          </a:p>
          <a:p>
            <a:pPr lvl="1"/>
            <a:r>
              <a:rPr lang="en-US" dirty="0" smtClean="0"/>
              <a:t>Australia (British colony)</a:t>
            </a:r>
          </a:p>
          <a:p>
            <a:pPr lvl="1"/>
            <a:r>
              <a:rPr lang="en-US" dirty="0" smtClean="0"/>
              <a:t>Ottoman Empire</a:t>
            </a:r>
          </a:p>
          <a:p>
            <a:pPr lvl="1"/>
            <a:r>
              <a:rPr lang="en-US" dirty="0" smtClean="0"/>
              <a:t>Egypt</a:t>
            </a:r>
          </a:p>
          <a:p>
            <a:pPr lvl="1"/>
            <a:r>
              <a:rPr lang="en-US" dirty="0" smtClean="0"/>
              <a:t>Sudan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8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Leaders of </a:t>
            </a:r>
            <a:r>
              <a:rPr lang="en-US" dirty="0" err="1" smtClean="0"/>
              <a:t>wwi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2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Archduke Franz Ferdinand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Heir to the Austrian-Hungarian throne</a:t>
            </a:r>
          </a:p>
          <a:p>
            <a:r>
              <a:rPr lang="en-US" dirty="0" smtClean="0"/>
              <a:t>Assassination “sparked” WWI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3708400"/>
            <a:ext cx="25781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4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Czar Nicholas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 of Russia during WWI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0"/>
            <a:ext cx="279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9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Lloyd George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 prime minister during WWI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2806700"/>
            <a:ext cx="31115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6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Franz Joseph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Emperor of Austria-Hungary during WWI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8196" y="2736632"/>
            <a:ext cx="2835804" cy="412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300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Georges Clemenceau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president during WWI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185321"/>
            <a:ext cx="2810933" cy="367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1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Kaiser Wilhelm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 monarch during WWI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3921"/>
            <a:ext cx="3217333" cy="43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1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8745</TotalTime>
  <Words>657</Words>
  <Application>Microsoft Macintosh PowerPoint</Application>
  <PresentationFormat>On-screen Show (4:3)</PresentationFormat>
  <Paragraphs>105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Technic</vt:lpstr>
      <vt:lpstr>The Pursuit of Peace</vt:lpstr>
      <vt:lpstr>The Pursuit of Peace</vt:lpstr>
      <vt:lpstr>Leaders of wwi </vt:lpstr>
      <vt:lpstr>Archduke Franz Ferdinand</vt:lpstr>
      <vt:lpstr>Czar Nicholas II</vt:lpstr>
      <vt:lpstr>David Lloyd George </vt:lpstr>
      <vt:lpstr>Franz Joseph</vt:lpstr>
      <vt:lpstr>Georges Clemenceau</vt:lpstr>
      <vt:lpstr>Kaiser Wilhelm II</vt:lpstr>
      <vt:lpstr>Woodrow Wilson</vt:lpstr>
      <vt:lpstr>The “Spark”</vt:lpstr>
      <vt:lpstr>The “Spark”</vt:lpstr>
      <vt:lpstr>Archduke Franz Ferdinand</vt:lpstr>
      <vt:lpstr>PowerPoint Presentation</vt:lpstr>
      <vt:lpstr>The Plot</vt:lpstr>
      <vt:lpstr>The Assassination</vt:lpstr>
      <vt:lpstr>The Conflict Widens</vt:lpstr>
      <vt:lpstr>War Begins</vt:lpstr>
      <vt:lpstr>A System of Alliances</vt:lpstr>
      <vt:lpstr>PowerPoint Presentation</vt:lpstr>
      <vt:lpstr>A System of Alliances</vt:lpstr>
      <vt:lpstr>PowerPoint Presentation</vt:lpstr>
      <vt:lpstr>The Schlieffen Plan</vt:lpstr>
      <vt:lpstr>Early Battles</vt:lpstr>
      <vt:lpstr>War and the Colonies</vt:lpstr>
      <vt:lpstr>A Global Conflict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“Spark”</dc:title>
  <dc:creator>Brenna dacey</dc:creator>
  <cp:lastModifiedBy>Kelly McVey</cp:lastModifiedBy>
  <cp:revision>73</cp:revision>
  <cp:lastPrinted>2014-01-23T13:23:04Z</cp:lastPrinted>
  <dcterms:created xsi:type="dcterms:W3CDTF">2013-01-24T16:41:10Z</dcterms:created>
  <dcterms:modified xsi:type="dcterms:W3CDTF">2015-01-23T14:54:04Z</dcterms:modified>
</cp:coreProperties>
</file>