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7" r:id="rId2"/>
    <p:sldId id="284" r:id="rId3"/>
    <p:sldId id="282" r:id="rId4"/>
    <p:sldId id="281" r:id="rId5"/>
    <p:sldId id="283" r:id="rId6"/>
    <p:sldId id="280" r:id="rId7"/>
    <p:sldId id="278" r:id="rId8"/>
    <p:sldId id="279" r:id="rId9"/>
    <p:sldId id="256" r:id="rId10"/>
    <p:sldId id="267" r:id="rId11"/>
    <p:sldId id="268" r:id="rId12"/>
    <p:sldId id="299" r:id="rId13"/>
    <p:sldId id="300" r:id="rId14"/>
    <p:sldId id="301" r:id="rId15"/>
    <p:sldId id="302" r:id="rId16"/>
    <p:sldId id="257" r:id="rId17"/>
    <p:sldId id="271" r:id="rId18"/>
    <p:sldId id="261" r:id="rId19"/>
    <p:sldId id="258" r:id="rId20"/>
    <p:sldId id="269" r:id="rId21"/>
    <p:sldId id="270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7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B494-9307-3943-BB4B-EE689A5C1073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7159-AEE4-E444-9C34-FD1A378C3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368C1-8FC1-AC42-B467-ECC75D35B6B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FCA4-DF04-8B49-91EC-86A13F87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</a:t>
            </a:r>
            <a:r>
              <a:rPr lang="en-US" baseline="0" dirty="0" smtClean="0"/>
              <a:t>t Russia would be slow to mobilize, could defeat France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FA86-96A7-FC42-BBD1-7A6024D143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B52899-0DC7-2A43-B1EE-301F83C05C11}" type="datetimeFigureOut">
              <a:rPr lang="en-US" smtClean="0"/>
              <a:t>1/28/15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Leaders of </a:t>
            </a:r>
            <a:r>
              <a:rPr lang="en-US" dirty="0" err="1" smtClean="0"/>
              <a:t>wwi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Pursuit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early 1900s, efforts were underway to end war and foster understanding between nations</a:t>
            </a:r>
          </a:p>
          <a:p>
            <a:pPr lvl="1"/>
            <a:r>
              <a:rPr lang="en-US" dirty="0" smtClean="0"/>
              <a:t>Olympics in 1896 (Athens)</a:t>
            </a:r>
          </a:p>
          <a:p>
            <a:pPr lvl="1"/>
            <a:r>
              <a:rPr lang="en-US" dirty="0" smtClean="0"/>
              <a:t>Nobel Peace Prize</a:t>
            </a:r>
          </a:p>
          <a:p>
            <a:pPr lvl="1"/>
            <a:r>
              <a:rPr lang="en-US" dirty="0" smtClean="0"/>
              <a:t>Women’s International League for Peace and Freedom</a:t>
            </a:r>
          </a:p>
          <a:p>
            <a:pPr lvl="1"/>
            <a:r>
              <a:rPr lang="en-US" dirty="0" smtClean="0"/>
              <a:t>First Universal Peace Conference</a:t>
            </a:r>
          </a:p>
          <a:p>
            <a:pPr lvl="2"/>
            <a:r>
              <a:rPr lang="en-US" dirty="0" smtClean="0"/>
              <a:t>Hague Convention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67" y="1"/>
            <a:ext cx="2556932" cy="1724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4438650"/>
            <a:ext cx="2413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9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Pursuit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all of these efforts war will eventually break out</a:t>
            </a:r>
          </a:p>
          <a:p>
            <a:r>
              <a:rPr lang="en-US" dirty="0" smtClean="0"/>
              <a:t>What would be some reasons?</a:t>
            </a:r>
          </a:p>
          <a:p>
            <a:pPr lvl="1"/>
            <a:r>
              <a:rPr lang="en-US" dirty="0" smtClean="0"/>
              <a:t>Militarism</a:t>
            </a:r>
          </a:p>
          <a:p>
            <a:pPr lvl="1"/>
            <a:r>
              <a:rPr lang="en-US" dirty="0" smtClean="0"/>
              <a:t>Alliances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Nationalism</a:t>
            </a:r>
          </a:p>
        </p:txBody>
      </p:sp>
    </p:spTree>
    <p:extLst>
      <p:ext uri="{BB962C8B-B14F-4D97-AF65-F5344CB8AC3E}">
        <p14:creationId xmlns:p14="http://schemas.microsoft.com/office/powerpoint/2010/main" val="12030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focused on building up military and getting people ready for war</a:t>
            </a:r>
          </a:p>
          <a:p>
            <a:r>
              <a:rPr lang="en-US" dirty="0" smtClean="0"/>
              <a:t>Example: Britain and Germany competed for strongest navy which increased tensions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6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Intended to create powerful groups no one would attack</a:t>
            </a:r>
          </a:p>
          <a:p>
            <a:r>
              <a:rPr lang="en-US" dirty="0" smtClean="0"/>
              <a:t>Triple Entente</a:t>
            </a:r>
          </a:p>
          <a:p>
            <a:r>
              <a:rPr lang="en-US" dirty="0" smtClean="0"/>
              <a:t>Triple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1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Imperialism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between countries for colonies increased 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pride was a strong force in motivating several European nations, including Germany and France, to </a:t>
            </a:r>
            <a:r>
              <a:rPr lang="en-US" dirty="0" smtClean="0"/>
              <a:t>act aggressively </a:t>
            </a:r>
            <a:r>
              <a:rPr lang="en-US" dirty="0" smtClean="0"/>
              <a:t>in order to prove their countries superiority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“Spark”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Assassination of archduke </a:t>
            </a:r>
            <a:r>
              <a:rPr lang="en-US" dirty="0" smtClean="0"/>
              <a:t>Franz Ferdinand</a:t>
            </a:r>
          </a:p>
          <a:p>
            <a:pPr lvl="1"/>
            <a:r>
              <a:rPr lang="en-US" dirty="0" smtClean="0"/>
              <a:t>Heir to the Austrian-Hungarian throne</a:t>
            </a:r>
          </a:p>
          <a:p>
            <a:pPr marL="749808" lvl="2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635"/>
            <a:ext cx="2929467" cy="3764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867" y="3075681"/>
            <a:ext cx="5554133" cy="37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61" y="58180"/>
            <a:ext cx="7145867" cy="67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5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Decided to visit Sarajevo-capitol of Bosnia</a:t>
            </a:r>
          </a:p>
          <a:p>
            <a:pPr lvl="1"/>
            <a:r>
              <a:rPr lang="en-US" dirty="0" smtClean="0"/>
              <a:t>Bosnia was ruled by </a:t>
            </a:r>
            <a:r>
              <a:rPr lang="en-US" b="1" u="sng" dirty="0" smtClean="0"/>
              <a:t>Austria-Hungary</a:t>
            </a:r>
            <a:r>
              <a:rPr lang="en-US" dirty="0" smtClean="0"/>
              <a:t> before WWI</a:t>
            </a:r>
          </a:p>
          <a:p>
            <a:r>
              <a:rPr lang="en-US" dirty="0" smtClean="0"/>
              <a:t>Wanted to check on Austro-Hungarian troops</a:t>
            </a:r>
          </a:p>
          <a:p>
            <a:r>
              <a:rPr lang="en-US" dirty="0" smtClean="0"/>
              <a:t>He decided to take his wife Sophie with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7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Archduke was to arrive on June 28, 1914</a:t>
            </a:r>
          </a:p>
          <a:p>
            <a:r>
              <a:rPr lang="en-US" dirty="0" smtClean="0"/>
              <a:t>The Serbian nationalists were angered by this</a:t>
            </a:r>
          </a:p>
          <a:p>
            <a:pPr lvl="1"/>
            <a:r>
              <a:rPr lang="en-US" b="1" u="sng" dirty="0" smtClean="0"/>
              <a:t>They viewed the Austrians as foreign oppressors</a:t>
            </a:r>
          </a:p>
          <a:p>
            <a:pPr lvl="1"/>
            <a:r>
              <a:rPr lang="en-US" b="1" u="sng" dirty="0" smtClean="0"/>
              <a:t>Wanted </a:t>
            </a:r>
            <a:r>
              <a:rPr lang="en-US" b="1" u="sng" dirty="0"/>
              <a:t>to control </a:t>
            </a:r>
            <a:r>
              <a:rPr lang="en-US" b="1" u="sng" dirty="0" smtClean="0"/>
              <a:t>Bosnia</a:t>
            </a:r>
            <a:endParaRPr lang="en-US" dirty="0" smtClean="0"/>
          </a:p>
          <a:p>
            <a:r>
              <a:rPr lang="en-US" dirty="0" smtClean="0"/>
              <a:t>The terrorist group, </a:t>
            </a:r>
            <a:r>
              <a:rPr lang="en-US" b="1" u="sng" dirty="0" smtClean="0"/>
              <a:t>The Black Hand</a:t>
            </a:r>
            <a:r>
              <a:rPr lang="en-US" dirty="0" smtClean="0"/>
              <a:t>, vowed to tack action and decided he needed to be assassinated</a:t>
            </a:r>
          </a:p>
        </p:txBody>
      </p:sp>
    </p:spTree>
    <p:extLst>
      <p:ext uri="{BB962C8B-B14F-4D97-AF65-F5344CB8AC3E}">
        <p14:creationId xmlns:p14="http://schemas.microsoft.com/office/powerpoint/2010/main" val="59048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Heir to the Austrian-Hungarian throne</a:t>
            </a:r>
          </a:p>
          <a:p>
            <a:r>
              <a:rPr lang="en-US" dirty="0" smtClean="0"/>
              <a:t>Assassination “sparked”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3708400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mistakes are made before the actual assassination</a:t>
            </a:r>
          </a:p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assassinated the Archduke and his wife</a:t>
            </a:r>
          </a:p>
          <a:p>
            <a:pPr lvl="1"/>
            <a:r>
              <a:rPr lang="en-US" dirty="0" smtClean="0"/>
              <a:t>He was apprehended and eventually died of tuberculosis 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assassination of Archduke Franz Ferdinand </a:t>
            </a:r>
            <a:r>
              <a:rPr lang="en-US" dirty="0" smtClean="0"/>
              <a:t>is considered the “spark”</a:t>
            </a:r>
            <a:r>
              <a:rPr lang="en-US" dirty="0"/>
              <a:t> </a:t>
            </a:r>
            <a:r>
              <a:rPr lang="en-US" dirty="0" smtClean="0"/>
              <a:t>that began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1"/>
            <a:ext cx="12801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“Spark”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“spark” because countries begin declaring war on each other</a:t>
            </a:r>
          </a:p>
          <a:p>
            <a:r>
              <a:rPr lang="en-US" dirty="0" smtClean="0"/>
              <a:t>Austria sent Serbia an ultimatum </a:t>
            </a:r>
          </a:p>
          <a:p>
            <a:pPr lvl="1"/>
            <a:r>
              <a:rPr lang="en-US" b="1" u="sng" dirty="0" smtClean="0"/>
              <a:t>Had to end any anti-Austria sentiment</a:t>
            </a:r>
          </a:p>
          <a:p>
            <a:pPr lvl="1"/>
            <a:r>
              <a:rPr lang="en-US" b="1" u="sng" dirty="0" smtClean="0"/>
              <a:t>Had to let Austria join investigation</a:t>
            </a:r>
          </a:p>
          <a:p>
            <a:r>
              <a:rPr lang="en-US" dirty="0" smtClean="0"/>
              <a:t>Serbia does not meet all of the demands</a:t>
            </a:r>
          </a:p>
          <a:p>
            <a:r>
              <a:rPr lang="en-US" dirty="0" smtClean="0"/>
              <a:t>Austria declares war on Serbia on July 28, 1914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37" y="71062"/>
            <a:ext cx="2075463" cy="16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Conflict Widens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death of Archduke Franz Ferdinand shocked the world</a:t>
            </a:r>
          </a:p>
          <a:p>
            <a:r>
              <a:rPr lang="en-US" dirty="0" smtClean="0"/>
              <a:t>Austria sent Serbia an ultimatum </a:t>
            </a:r>
          </a:p>
          <a:p>
            <a:pPr lvl="1"/>
            <a:r>
              <a:rPr lang="en-US" b="1" u="sng" dirty="0" smtClean="0"/>
              <a:t>End all anti-Austrian sentiment and punish those involved</a:t>
            </a:r>
          </a:p>
          <a:p>
            <a:r>
              <a:rPr lang="en-US" dirty="0" smtClean="0"/>
              <a:t>Serbia only agreed to certain demands-not all</a:t>
            </a:r>
          </a:p>
          <a:p>
            <a:r>
              <a:rPr lang="en-US" dirty="0" smtClean="0"/>
              <a:t>On </a:t>
            </a:r>
            <a:r>
              <a:rPr lang="en-US" b="1" u="sng" dirty="0" smtClean="0"/>
              <a:t>July 28, 1914</a:t>
            </a:r>
            <a:r>
              <a:rPr lang="en-US" b="1" dirty="0" smtClean="0"/>
              <a:t> </a:t>
            </a:r>
            <a:r>
              <a:rPr lang="en-US" dirty="0" smtClean="0"/>
              <a:t>Austria declared war on 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7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Normally, a war between a large country and a smaller country would not have exploded into a world war</a:t>
            </a:r>
          </a:p>
          <a:p>
            <a:r>
              <a:rPr lang="en-US" dirty="0" smtClean="0"/>
              <a:t>However, alliances will change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of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Germany pushes Austria-Hungary to war</a:t>
            </a:r>
          </a:p>
          <a:p>
            <a:pPr lvl="1"/>
            <a:r>
              <a:rPr lang="en-US" dirty="0" smtClean="0"/>
              <a:t>Kaiser Wilhelm II horrified by assassination</a:t>
            </a:r>
          </a:p>
          <a:p>
            <a:r>
              <a:rPr lang="en-US" dirty="0" smtClean="0"/>
              <a:t>Serbia seeks help from Russia</a:t>
            </a:r>
          </a:p>
          <a:p>
            <a:pPr lvl="1"/>
            <a:r>
              <a:rPr lang="en-US" dirty="0" smtClean="0"/>
              <a:t>Russia asked Germany to urge Austria to soften demands</a:t>
            </a:r>
          </a:p>
          <a:p>
            <a:r>
              <a:rPr lang="en-US" dirty="0" smtClean="0"/>
              <a:t>Russia asks France for help</a:t>
            </a:r>
          </a:p>
          <a:p>
            <a:pPr lvl="1"/>
            <a:r>
              <a:rPr lang="en-US" dirty="0" smtClean="0"/>
              <a:t>France wanted to avenge Franco-Prussian War</a:t>
            </a:r>
          </a:p>
          <a:p>
            <a:r>
              <a:rPr lang="en-US" dirty="0" smtClean="0"/>
              <a:t>Germany urged France to stay out</a:t>
            </a:r>
          </a:p>
          <a:p>
            <a:pPr lvl="1"/>
            <a:r>
              <a:rPr lang="en-US" dirty="0" smtClean="0"/>
              <a:t>They refuse and Germany declared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of Alliances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Italy and Britain were not involved in the war </a:t>
            </a:r>
          </a:p>
          <a:p>
            <a:r>
              <a:rPr lang="en-US" dirty="0" smtClean="0"/>
              <a:t>However, Germany’s war plan would soon change this</a:t>
            </a:r>
          </a:p>
          <a:p>
            <a:r>
              <a:rPr lang="en-US" dirty="0" smtClean="0"/>
              <a:t>General Alfred von </a:t>
            </a:r>
            <a:r>
              <a:rPr lang="en-US" dirty="0" err="1" smtClean="0"/>
              <a:t>Schlieffen</a:t>
            </a:r>
            <a:r>
              <a:rPr lang="en-US" dirty="0" smtClean="0"/>
              <a:t> developed a plan of attack against France</a:t>
            </a:r>
          </a:p>
          <a:p>
            <a:pPr lvl="1"/>
            <a:r>
              <a:rPr lang="en-US" b="1" u="sng" dirty="0" smtClean="0"/>
              <a:t>It’s goal was to avoid a two-front war against France and Russia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8878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3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first needed to march through Belgium</a:t>
            </a:r>
          </a:p>
          <a:p>
            <a:r>
              <a:rPr lang="en-US" dirty="0" smtClean="0"/>
              <a:t>On August 3, 1914 troops invaded Belgium</a:t>
            </a:r>
          </a:p>
          <a:p>
            <a:r>
              <a:rPr lang="en-US" dirty="0" smtClean="0"/>
              <a:t>However, </a:t>
            </a:r>
            <a:r>
              <a:rPr lang="en-US" b="1" u="sng" dirty="0" smtClean="0"/>
              <a:t>Britain had signed a treaty to protect Belgium’s neutrality</a:t>
            </a:r>
          </a:p>
          <a:p>
            <a:pPr lvl="1"/>
            <a:r>
              <a:rPr lang="en-US" dirty="0" smtClean="0"/>
              <a:t>Britain declared war on Germany</a:t>
            </a:r>
          </a:p>
        </p:txBody>
      </p:sp>
    </p:spTree>
    <p:extLst>
      <p:ext uri="{BB962C8B-B14F-4D97-AF65-F5344CB8AC3E}">
        <p14:creationId xmlns:p14="http://schemas.microsoft.com/office/powerpoint/2010/main" val="426353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Great War” had begun</a:t>
            </a:r>
          </a:p>
          <a:p>
            <a:pPr lvl="1"/>
            <a:r>
              <a:rPr lang="en-US" dirty="0" smtClean="0"/>
              <a:t>French mobilized 8.5 million troops, Britain 9 million, Russia 10 million, and Germany 11 million</a:t>
            </a:r>
          </a:p>
          <a:p>
            <a:r>
              <a:rPr lang="en-US" dirty="0" smtClean="0"/>
              <a:t>Enthusiasm for the war began to fade early on</a:t>
            </a:r>
          </a:p>
          <a:p>
            <a:pPr lvl="1"/>
            <a:r>
              <a:rPr lang="en-US" dirty="0" smtClean="0"/>
              <a:t>No easy victories</a:t>
            </a:r>
          </a:p>
          <a:p>
            <a:pPr lvl="1"/>
            <a:r>
              <a:rPr lang="en-US" dirty="0" smtClean="0"/>
              <a:t>Deadlier than any other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colonies were drawn into the struggle</a:t>
            </a:r>
          </a:p>
          <a:p>
            <a:r>
              <a:rPr lang="en-US" dirty="0" smtClean="0"/>
              <a:t>Many were reluctant to serve</a:t>
            </a:r>
          </a:p>
          <a:p>
            <a:r>
              <a:rPr lang="en-US" dirty="0" smtClean="0"/>
              <a:t>Others wanted to help</a:t>
            </a:r>
          </a:p>
          <a:p>
            <a:pPr lvl="1"/>
            <a:r>
              <a:rPr lang="en-US" b="1" u="sng" dirty="0" smtClean="0"/>
              <a:t>Thought they would gain independence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674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Czar Nicholas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 of Russia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279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and more nations continue to join the war 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Australia (British colony)</a:t>
            </a:r>
          </a:p>
          <a:p>
            <a:pPr lvl="1"/>
            <a:r>
              <a:rPr lang="en-US" dirty="0" smtClean="0"/>
              <a:t>Ottoman Empire</a:t>
            </a:r>
          </a:p>
          <a:p>
            <a:pPr lvl="1"/>
            <a:r>
              <a:rPr lang="en-US" dirty="0" smtClean="0"/>
              <a:t>Egypt</a:t>
            </a:r>
          </a:p>
          <a:p>
            <a:pPr lvl="1"/>
            <a:r>
              <a:rPr lang="en-US" dirty="0" smtClean="0"/>
              <a:t>Sudan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8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Lloyd George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prime minister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06700"/>
            <a:ext cx="3111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Franz Joseph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Emperor of Austria-Hungary during WWI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196" y="2736632"/>
            <a:ext cx="2835804" cy="41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00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Clemenceau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president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85321"/>
            <a:ext cx="2810933" cy="36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Kaiser Wilhelm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monarch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921"/>
            <a:ext cx="3217333" cy="43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1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Woodrow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president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“Spark”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Beginning of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8905</TotalTime>
  <Words>729</Words>
  <Application>Microsoft Macintosh PowerPoint</Application>
  <PresentationFormat>On-screen Show (4:3)</PresentationFormat>
  <Paragraphs>118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Leaders of wwi </vt:lpstr>
      <vt:lpstr>Archduke Franz Ferdinand</vt:lpstr>
      <vt:lpstr>Czar Nicholas II</vt:lpstr>
      <vt:lpstr>David Lloyd George </vt:lpstr>
      <vt:lpstr>Franz Joseph</vt:lpstr>
      <vt:lpstr>Georges Clemenceau</vt:lpstr>
      <vt:lpstr>Kaiser Wilhelm II</vt:lpstr>
      <vt:lpstr>Woodrow Wilson</vt:lpstr>
      <vt:lpstr>The “Spark”</vt:lpstr>
      <vt:lpstr>The Pursuit of Peace</vt:lpstr>
      <vt:lpstr>The Pursuit of Peace</vt:lpstr>
      <vt:lpstr>Militarism </vt:lpstr>
      <vt:lpstr>Alliances</vt:lpstr>
      <vt:lpstr>Imperialism </vt:lpstr>
      <vt:lpstr>nationalism</vt:lpstr>
      <vt:lpstr>The “Spark”</vt:lpstr>
      <vt:lpstr>PowerPoint Presentation</vt:lpstr>
      <vt:lpstr>Archduke Franz Ferdinand</vt:lpstr>
      <vt:lpstr>The Plot</vt:lpstr>
      <vt:lpstr>The Assassination</vt:lpstr>
      <vt:lpstr>The “Spark”</vt:lpstr>
      <vt:lpstr>The Conflict Widens</vt:lpstr>
      <vt:lpstr>War Begins</vt:lpstr>
      <vt:lpstr>A System of Alliances</vt:lpstr>
      <vt:lpstr>A System of Alliances</vt:lpstr>
      <vt:lpstr>PowerPoint Presentation</vt:lpstr>
      <vt:lpstr>The Schlieffen Plan</vt:lpstr>
      <vt:lpstr>Early Battles</vt:lpstr>
      <vt:lpstr>War and the Colonies</vt:lpstr>
      <vt:lpstr>A Global Conflict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“Spark”</dc:title>
  <dc:creator>Brenna dacey</dc:creator>
  <cp:lastModifiedBy>Kelly McVey</cp:lastModifiedBy>
  <cp:revision>54</cp:revision>
  <cp:lastPrinted>2014-01-23T13:23:04Z</cp:lastPrinted>
  <dcterms:created xsi:type="dcterms:W3CDTF">2013-01-24T16:41:10Z</dcterms:created>
  <dcterms:modified xsi:type="dcterms:W3CDTF">2015-01-28T17:09:58Z</dcterms:modified>
</cp:coreProperties>
</file>