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82" r:id="rId5"/>
    <p:sldId id="259" r:id="rId6"/>
    <p:sldId id="276" r:id="rId7"/>
    <p:sldId id="277" r:id="rId8"/>
    <p:sldId id="272" r:id="rId9"/>
    <p:sldId id="283" r:id="rId10"/>
    <p:sldId id="273" r:id="rId11"/>
    <p:sldId id="262" r:id="rId12"/>
    <p:sldId id="263" r:id="rId13"/>
    <p:sldId id="274" r:id="rId14"/>
    <p:sldId id="275" r:id="rId15"/>
    <p:sldId id="264" r:id="rId16"/>
    <p:sldId id="265" r:id="rId17"/>
    <p:sldId id="278" r:id="rId18"/>
    <p:sldId id="279" r:id="rId19"/>
    <p:sldId id="268" r:id="rId20"/>
    <p:sldId id="269" r:id="rId21"/>
    <p:sldId id="266" r:id="rId22"/>
    <p:sldId id="267" r:id="rId23"/>
    <p:sldId id="260" r:id="rId24"/>
    <p:sldId id="261" r:id="rId25"/>
    <p:sldId id="270" r:id="rId26"/>
    <p:sldId id="271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87" autoAdjust="0"/>
  </p:normalViewPr>
  <p:slideViewPr>
    <p:cSldViewPr snapToGrid="0" snapToObjects="1">
      <p:cViewPr varScale="1">
        <p:scale>
          <a:sx n="72" d="100"/>
          <a:sy n="72" d="100"/>
        </p:scale>
        <p:origin x="-20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15214-640C-4B43-A5B7-1F511DB8DDDE}" type="datetimeFigureOut">
              <a:rPr lang="en-US" smtClean="0"/>
              <a:t>1/25/16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F603F-677A-4546-A45E-41AD8458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5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Worth: $1</a:t>
            </a:r>
            <a:r>
              <a:rPr lang="en-US" baseline="0" dirty="0" smtClean="0"/>
              <a:t> billion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F603F-677A-4546-A45E-41AD8458F1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5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7.000-9,000 members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Worth: $70 million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F603F-677A-4546-A45E-41AD8458F1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85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Mall: killed 64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F603F-677A-4546-A45E-41AD8458F1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51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Partitioned</a:t>
            </a:r>
            <a:r>
              <a:rPr lang="en-US" baseline="0" dirty="0" smtClean="0"/>
              <a:t> in 1921; northern under British control; Protestants remained loyal to Britain; Catholics felt oppressed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F603F-677A-4546-A45E-41AD8458F1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70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Omagh</a:t>
            </a:r>
            <a:r>
              <a:rPr lang="en-US" dirty="0" smtClean="0"/>
              <a:t>-worst</a:t>
            </a:r>
            <a:r>
              <a:rPr lang="en-US" baseline="0" dirty="0" smtClean="0"/>
              <a:t> incident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F603F-677A-4546-A45E-41AD8458F1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7,</a:t>
            </a:r>
            <a:r>
              <a:rPr lang="en-US" baseline="0" dirty="0" smtClean="0"/>
              <a:t>000-10,000</a:t>
            </a:r>
          </a:p>
          <a:p>
            <a:r>
              <a:rPr lang="en-US" baseline="0" dirty="0" smtClean="0"/>
              <a:t>Worth: $52 million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F603F-677A-4546-A45E-41AD8458F1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41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</a:t>
            </a:r>
            <a:r>
              <a:rPr lang="en-US" baseline="0" dirty="0" smtClean="0"/>
              <a:t> have 200 to 400 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F603F-677A-4546-A45E-41AD8458F1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76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Establish a caliphate-leadership under caliph-direct descendant</a:t>
            </a:r>
            <a:r>
              <a:rPr lang="en-US" baseline="0" dirty="0" smtClean="0"/>
              <a:t> of Mohammed </a:t>
            </a:r>
            <a:endParaRPr lang="en-US" baseline="0" dirty="0"/>
          </a:p>
          <a:p>
            <a:r>
              <a:rPr lang="en-US" baseline="0" dirty="0" smtClean="0"/>
              <a:t>Worth: $2 billion (richest)</a:t>
            </a:r>
          </a:p>
          <a:p>
            <a:r>
              <a:rPr lang="en-US" baseline="0" dirty="0" smtClean="0"/>
              <a:t>80,000+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F603F-677A-4546-A45E-41AD8458F12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51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Almost 50% of their funding comes</a:t>
            </a:r>
            <a:r>
              <a:rPr lang="en-US" baseline="0" dirty="0" smtClean="0"/>
              <a:t> from Saudi Arabia (US ally)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F603F-677A-4546-A45E-41AD8458F1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84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Worth: $600</a:t>
            </a:r>
            <a:r>
              <a:rPr lang="en-US" baseline="0" dirty="0" smtClean="0"/>
              <a:t> million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F603F-677A-4546-A45E-41AD8458F1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07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Worth: $500 million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F603F-677A-4546-A45E-41AD8458F1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29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29 killed, almost 300 injured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F603F-677A-4546-A45E-41AD8458F1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66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20,000+</a:t>
            </a:r>
            <a:r>
              <a:rPr lang="en-US" baseline="0" dirty="0" smtClean="0"/>
              <a:t> members</a:t>
            </a:r>
          </a:p>
          <a:p>
            <a:r>
              <a:rPr lang="en-US" baseline="0" dirty="0" smtClean="0"/>
              <a:t>Worth: $150 million</a:t>
            </a:r>
          </a:p>
          <a:p>
            <a:r>
              <a:rPr lang="en-US" baseline="0" dirty="0" smtClean="0"/>
              <a:t>Money from bin Laden’s personal account, heroin trade</a:t>
            </a:r>
          </a:p>
          <a:p>
            <a:r>
              <a:rPr lang="en-US" baseline="0" dirty="0" smtClean="0"/>
              <a:t>Sharia: law made from prophecy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F603F-677A-4546-A45E-41AD8458F1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4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Bombings in Tanzania and Kenya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F603F-677A-4546-A45E-41AD8458F1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78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Worth: $100 million</a:t>
            </a:r>
          </a:p>
          <a:p>
            <a:r>
              <a:rPr lang="en-US" dirty="0" smtClean="0"/>
              <a:t>Banned</a:t>
            </a:r>
            <a:r>
              <a:rPr lang="en-US" baseline="0" dirty="0" smtClean="0"/>
              <a:t> by Pakistani government, once supported</a:t>
            </a:r>
          </a:p>
          <a:p>
            <a:r>
              <a:rPr lang="en-US" baseline="0" dirty="0" smtClean="0"/>
              <a:t>Funneled relief aid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F603F-677A-4546-A45E-41AD8458F1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2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 coordinated shooting and bombings; killed 164, injured over 300</a:t>
            </a:r>
          </a:p>
          <a:p>
            <a:r>
              <a:rPr lang="en-US" dirty="0" smtClean="0"/>
              <a:t>14</a:t>
            </a:r>
            <a:r>
              <a:rPr lang="en-US" baseline="0" dirty="0" smtClean="0"/>
              <a:t> killed in Parliament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F603F-677A-4546-A45E-41AD8458F1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7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1/25/16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1/25/16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1/25/16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1/25/16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1/25/16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1/25/16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TERRORIST ORGANIZATIONS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15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Hezbollah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Actions:</a:t>
            </a:r>
          </a:p>
          <a:p>
            <a:pPr lvl="1"/>
            <a:r>
              <a:rPr lang="en-US" dirty="0" smtClean="0"/>
              <a:t>Political party</a:t>
            </a:r>
          </a:p>
          <a:p>
            <a:pPr lvl="1"/>
            <a:r>
              <a:rPr lang="en-US" dirty="0" smtClean="0"/>
              <a:t>Missile attacks on Israel</a:t>
            </a:r>
          </a:p>
          <a:p>
            <a:pPr lvl="1"/>
            <a:r>
              <a:rPr lang="en-US" dirty="0" smtClean="0"/>
              <a:t>Israeli embassy attack in Argentina 1992</a:t>
            </a:r>
          </a:p>
          <a:p>
            <a:pPr lvl="1"/>
            <a:r>
              <a:rPr lang="en-US" dirty="0" smtClean="0"/>
              <a:t>Major presence in Syria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441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l-Qaeda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Locations:</a:t>
            </a:r>
          </a:p>
          <a:p>
            <a:pPr lvl="1"/>
            <a:r>
              <a:rPr lang="en-US" dirty="0" smtClean="0"/>
              <a:t>Worldwide</a:t>
            </a:r>
          </a:p>
          <a:p>
            <a:pPr lvl="1"/>
            <a:r>
              <a:rPr lang="en-US" dirty="0" smtClean="0"/>
              <a:t>Originated in Afghanistan</a:t>
            </a:r>
          </a:p>
          <a:p>
            <a:pPr lvl="2"/>
            <a:r>
              <a:rPr lang="en-US" dirty="0" smtClean="0"/>
              <a:t>Soviet invasion</a:t>
            </a:r>
          </a:p>
          <a:p>
            <a:r>
              <a:rPr lang="en-US" dirty="0" smtClean="0"/>
              <a:t>Goals/Philosophies:</a:t>
            </a:r>
          </a:p>
          <a:p>
            <a:pPr lvl="1"/>
            <a:r>
              <a:rPr lang="en-US" dirty="0" smtClean="0"/>
              <a:t>Wants to replace man-made laws with sharia law</a:t>
            </a:r>
          </a:p>
          <a:p>
            <a:pPr lvl="1"/>
            <a:r>
              <a:rPr lang="en-US" dirty="0" smtClean="0"/>
              <a:t>Believes Jewish-Christian coalition is seeking to destroy Islam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39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l-Qaeda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Actions:</a:t>
            </a:r>
          </a:p>
          <a:p>
            <a:pPr lvl="1"/>
            <a:r>
              <a:rPr lang="en-US" dirty="0" smtClean="0"/>
              <a:t>9/11</a:t>
            </a:r>
          </a:p>
          <a:p>
            <a:pPr lvl="1"/>
            <a:r>
              <a:rPr lang="en-US" dirty="0" smtClean="0"/>
              <a:t>1998 US Embassy bombings</a:t>
            </a:r>
          </a:p>
          <a:p>
            <a:pPr lvl="1"/>
            <a:r>
              <a:rPr lang="en-US" dirty="0" smtClean="0"/>
              <a:t>2002 Bali bombings</a:t>
            </a:r>
          </a:p>
          <a:p>
            <a:pPr lvl="1"/>
            <a:r>
              <a:rPr lang="en-US" dirty="0" smtClean="0"/>
              <a:t>1993 WTC Bombing</a:t>
            </a:r>
          </a:p>
          <a:p>
            <a:pPr lvl="1"/>
            <a:r>
              <a:rPr lang="en-US" dirty="0" smtClean="0"/>
              <a:t>Charlie </a:t>
            </a:r>
            <a:r>
              <a:rPr lang="en-US" dirty="0" err="1" smtClean="0"/>
              <a:t>Hebdo</a:t>
            </a:r>
            <a:r>
              <a:rPr lang="en-US" dirty="0" smtClean="0"/>
              <a:t> 2015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795" y="3345858"/>
            <a:ext cx="3355205" cy="35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30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Lashkar</a:t>
            </a:r>
            <a:r>
              <a:rPr lang="en-US" dirty="0" smtClean="0"/>
              <a:t>-e-</a:t>
            </a:r>
            <a:r>
              <a:rPr lang="en-US" dirty="0" err="1" smtClean="0"/>
              <a:t>Taiba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Locations:</a:t>
            </a:r>
          </a:p>
          <a:p>
            <a:pPr lvl="1"/>
            <a:r>
              <a:rPr lang="en-US" dirty="0" smtClean="0"/>
              <a:t>South Asia</a:t>
            </a:r>
          </a:p>
          <a:p>
            <a:pPr lvl="2"/>
            <a:r>
              <a:rPr lang="en-US" dirty="0" smtClean="0"/>
              <a:t>Mainly Pakistan</a:t>
            </a:r>
          </a:p>
          <a:p>
            <a:pPr lvl="2"/>
            <a:r>
              <a:rPr lang="en-US" dirty="0" smtClean="0"/>
              <a:t>Afghanistan, India, Bangladesh</a:t>
            </a:r>
          </a:p>
          <a:p>
            <a:r>
              <a:rPr lang="en-US" dirty="0" smtClean="0"/>
              <a:t>Goals/Philosophies:</a:t>
            </a:r>
          </a:p>
          <a:p>
            <a:pPr lvl="1"/>
            <a:r>
              <a:rPr lang="en-US" dirty="0" smtClean="0"/>
              <a:t>Create Islamic state in South Asia</a:t>
            </a:r>
          </a:p>
          <a:p>
            <a:pPr lvl="1"/>
            <a:r>
              <a:rPr lang="en-US" dirty="0" smtClean="0"/>
              <a:t>“Free” Muslims living in Indian Kashmir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42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Lashkar</a:t>
            </a:r>
            <a:r>
              <a:rPr lang="en-US" dirty="0" smtClean="0"/>
              <a:t>-e-</a:t>
            </a:r>
            <a:r>
              <a:rPr lang="en-US" dirty="0" err="1" smtClean="0"/>
              <a:t>Taiba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Actions:</a:t>
            </a:r>
          </a:p>
          <a:p>
            <a:pPr lvl="1"/>
            <a:r>
              <a:rPr lang="en-US" dirty="0" smtClean="0"/>
              <a:t>2008 Mumbai Attacks</a:t>
            </a:r>
          </a:p>
          <a:p>
            <a:pPr lvl="1"/>
            <a:r>
              <a:rPr lang="en-US" dirty="0" smtClean="0"/>
              <a:t>2001 Indian Parliament</a:t>
            </a:r>
          </a:p>
          <a:p>
            <a:pPr lvl="1"/>
            <a:r>
              <a:rPr lang="en-US" dirty="0" smtClean="0"/>
              <a:t>Various bombings and attacks on Indian civilians and military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191000"/>
            <a:ext cx="3810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33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Al-</a:t>
            </a:r>
            <a:r>
              <a:rPr lang="en-US" dirty="0" err="1" smtClean="0"/>
              <a:t>Shabaab</a:t>
            </a:r>
            <a:r>
              <a:rPr lang="en-US" dirty="0" smtClean="0"/>
              <a:t> (youth)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Locations:</a:t>
            </a:r>
          </a:p>
          <a:p>
            <a:pPr lvl="1"/>
            <a:r>
              <a:rPr lang="en-US" dirty="0" smtClean="0"/>
              <a:t>Somalia</a:t>
            </a:r>
          </a:p>
          <a:p>
            <a:pPr lvl="1"/>
            <a:r>
              <a:rPr lang="en-US" dirty="0" smtClean="0"/>
              <a:t>Yemen</a:t>
            </a:r>
          </a:p>
          <a:p>
            <a:pPr lvl="1"/>
            <a:r>
              <a:rPr lang="en-US" dirty="0" smtClean="0"/>
              <a:t>Kenya</a:t>
            </a:r>
          </a:p>
          <a:p>
            <a:pPr lvl="1"/>
            <a:r>
              <a:rPr lang="en-US" dirty="0" smtClean="0"/>
              <a:t>Uganda</a:t>
            </a:r>
          </a:p>
          <a:p>
            <a:r>
              <a:rPr lang="en-US" dirty="0" smtClean="0"/>
              <a:t>Goals/Philosophies:</a:t>
            </a:r>
          </a:p>
          <a:p>
            <a:pPr lvl="1"/>
            <a:r>
              <a:rPr lang="en-US" dirty="0" smtClean="0"/>
              <a:t>Off-shoot of al-Qaeda</a:t>
            </a:r>
          </a:p>
          <a:p>
            <a:pPr lvl="1"/>
            <a:r>
              <a:rPr lang="en-US" dirty="0" smtClean="0"/>
              <a:t>Believe in strict interpretation of Islamic law</a:t>
            </a:r>
          </a:p>
          <a:p>
            <a:pPr lvl="2"/>
            <a:r>
              <a:rPr lang="en-US" dirty="0" smtClean="0"/>
              <a:t>Create Islamic state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35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Al-</a:t>
            </a:r>
            <a:r>
              <a:rPr lang="en-US" dirty="0" err="1" smtClean="0"/>
              <a:t>Shabaab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Actions:</a:t>
            </a:r>
          </a:p>
          <a:p>
            <a:pPr lvl="1"/>
            <a:r>
              <a:rPr lang="en-US" dirty="0" smtClean="0"/>
              <a:t>Persecuted Christians</a:t>
            </a:r>
          </a:p>
          <a:p>
            <a:pPr lvl="1"/>
            <a:r>
              <a:rPr lang="en-US" dirty="0" smtClean="0"/>
              <a:t>Westgate Mall Attacks 2013</a:t>
            </a:r>
          </a:p>
          <a:p>
            <a:pPr lvl="1"/>
            <a:r>
              <a:rPr lang="en-US" dirty="0" smtClean="0"/>
              <a:t>Kenya-</a:t>
            </a:r>
            <a:r>
              <a:rPr lang="en-US" dirty="0" err="1" smtClean="0"/>
              <a:t>Garissa</a:t>
            </a:r>
            <a:r>
              <a:rPr lang="en-US" dirty="0" smtClean="0"/>
              <a:t> University attack 2015</a:t>
            </a:r>
          </a:p>
          <a:p>
            <a:pPr lvl="1"/>
            <a:r>
              <a:rPr lang="en-US" dirty="0" smtClean="0"/>
              <a:t>Use the media</a:t>
            </a:r>
          </a:p>
          <a:p>
            <a:pPr lvl="2"/>
            <a:r>
              <a:rPr lang="en-US" dirty="0" smtClean="0"/>
              <a:t>Operate own radio station from stolen equipment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665" y="5055890"/>
            <a:ext cx="3205334" cy="180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14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Irish Republican Army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Location:</a:t>
            </a:r>
          </a:p>
          <a:p>
            <a:pPr lvl="1"/>
            <a:r>
              <a:rPr lang="en-US" dirty="0" smtClean="0"/>
              <a:t>Ireland</a:t>
            </a:r>
          </a:p>
          <a:p>
            <a:r>
              <a:rPr lang="en-US" dirty="0" smtClean="0"/>
              <a:t>Goals/Philosophies:</a:t>
            </a:r>
          </a:p>
          <a:p>
            <a:pPr lvl="1"/>
            <a:r>
              <a:rPr lang="en-US" dirty="0" smtClean="0"/>
              <a:t>United Ireland</a:t>
            </a:r>
          </a:p>
          <a:p>
            <a:pPr lvl="1"/>
            <a:r>
              <a:rPr lang="en-US" dirty="0" smtClean="0"/>
              <a:t>Rid of British control of Northern Ireland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848" y="4270489"/>
            <a:ext cx="3885152" cy="258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42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Irish Republican Army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Actions:</a:t>
            </a:r>
          </a:p>
          <a:p>
            <a:pPr lvl="1"/>
            <a:r>
              <a:rPr lang="en-US" dirty="0" smtClean="0"/>
              <a:t>Target British military and Northern Ireland police force</a:t>
            </a:r>
          </a:p>
          <a:p>
            <a:pPr lvl="1"/>
            <a:r>
              <a:rPr lang="en-US" dirty="0" err="1" smtClean="0"/>
              <a:t>Omagh</a:t>
            </a:r>
            <a:r>
              <a:rPr lang="en-US" dirty="0" smtClean="0"/>
              <a:t> 1998</a:t>
            </a:r>
          </a:p>
          <a:p>
            <a:pPr lvl="2"/>
            <a:r>
              <a:rPr lang="en-US" dirty="0" smtClean="0"/>
              <a:t>Killed 29</a:t>
            </a:r>
          </a:p>
          <a:p>
            <a:pPr lvl="2"/>
            <a:r>
              <a:rPr lang="en-US" dirty="0" smtClean="0"/>
              <a:t>Injured over 200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12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Boko</a:t>
            </a:r>
            <a:r>
              <a:rPr lang="en-US" dirty="0" smtClean="0"/>
              <a:t> Haram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Locations:</a:t>
            </a:r>
          </a:p>
          <a:p>
            <a:pPr lvl="1"/>
            <a:r>
              <a:rPr lang="en-US" dirty="0" smtClean="0"/>
              <a:t>Nigeria</a:t>
            </a:r>
          </a:p>
          <a:p>
            <a:pPr lvl="1"/>
            <a:r>
              <a:rPr lang="en-US" dirty="0" smtClean="0"/>
              <a:t>Chad</a:t>
            </a:r>
          </a:p>
          <a:p>
            <a:pPr lvl="1"/>
            <a:r>
              <a:rPr lang="en-US" dirty="0" smtClean="0"/>
              <a:t>Cameroon</a:t>
            </a:r>
          </a:p>
          <a:p>
            <a:pPr lvl="1"/>
            <a:r>
              <a:rPr lang="en-US" dirty="0" smtClean="0"/>
              <a:t>Niger</a:t>
            </a:r>
          </a:p>
          <a:p>
            <a:r>
              <a:rPr lang="en-US" dirty="0" smtClean="0"/>
              <a:t>Goals/Philosophies:</a:t>
            </a:r>
          </a:p>
          <a:p>
            <a:pPr lvl="1"/>
            <a:r>
              <a:rPr lang="en-US" dirty="0" smtClean="0"/>
              <a:t>Name</a:t>
            </a:r>
          </a:p>
          <a:p>
            <a:pPr lvl="2"/>
            <a:r>
              <a:rPr lang="en-US" dirty="0" smtClean="0"/>
              <a:t>Loosely translated: Westernization is evil</a:t>
            </a:r>
          </a:p>
          <a:p>
            <a:pPr lvl="1"/>
            <a:r>
              <a:rPr lang="en-US" dirty="0" smtClean="0"/>
              <a:t>Establishment of Islamic state in Nigeria</a:t>
            </a:r>
          </a:p>
          <a:p>
            <a:pPr lvl="1"/>
            <a:r>
              <a:rPr lang="en-US" dirty="0" smtClean="0"/>
              <a:t>Supports ISIS/ISIL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0"/>
            <a:ext cx="19050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Terrorist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following organizations are terrorist organizations recognized by the US</a:t>
            </a:r>
          </a:p>
          <a:p>
            <a:r>
              <a:rPr lang="en-US" dirty="0" smtClean="0"/>
              <a:t>Criteria for designation</a:t>
            </a:r>
          </a:p>
          <a:p>
            <a:pPr lvl="1"/>
            <a:r>
              <a:rPr lang="en-US" dirty="0" smtClean="0"/>
              <a:t>Must be a foreign organization</a:t>
            </a:r>
          </a:p>
          <a:p>
            <a:pPr lvl="1"/>
            <a:r>
              <a:rPr lang="en-US" dirty="0" smtClean="0"/>
              <a:t>Must engage in terrorist activities</a:t>
            </a:r>
          </a:p>
          <a:p>
            <a:pPr lvl="1"/>
            <a:r>
              <a:rPr lang="en-US" dirty="0" smtClean="0"/>
              <a:t>Must threaten the security of US or US interests</a:t>
            </a:r>
          </a:p>
          <a:p>
            <a:pPr lvl="2"/>
            <a:r>
              <a:rPr lang="en-US" dirty="0" smtClean="0"/>
              <a:t>National defense</a:t>
            </a:r>
          </a:p>
          <a:p>
            <a:pPr lvl="2"/>
            <a:r>
              <a:rPr lang="en-US" dirty="0" smtClean="0"/>
              <a:t>Foreign relations</a:t>
            </a:r>
          </a:p>
          <a:p>
            <a:pPr lvl="2"/>
            <a:r>
              <a:rPr lang="en-US" dirty="0" smtClean="0"/>
              <a:t>Economic interests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1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Boko</a:t>
            </a:r>
            <a:r>
              <a:rPr lang="en-US" dirty="0" smtClean="0"/>
              <a:t> Haram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Actions:</a:t>
            </a:r>
          </a:p>
          <a:p>
            <a:pPr lvl="1"/>
            <a:r>
              <a:rPr lang="en-US" dirty="0" smtClean="0"/>
              <a:t>Kidnapping</a:t>
            </a:r>
          </a:p>
          <a:p>
            <a:pPr lvl="2"/>
            <a:r>
              <a:rPr lang="en-US" dirty="0" smtClean="0"/>
              <a:t>Schoolgirls in 2014</a:t>
            </a:r>
          </a:p>
          <a:p>
            <a:pPr lvl="1"/>
            <a:r>
              <a:rPr lang="en-US" dirty="0" smtClean="0"/>
              <a:t>Suicide bombings</a:t>
            </a:r>
          </a:p>
          <a:p>
            <a:pPr lvl="1"/>
            <a:r>
              <a:rPr lang="en-US" dirty="0" smtClean="0"/>
              <a:t>Estimated they have killed 13,000 civilians between 2009 and 2015</a:t>
            </a:r>
          </a:p>
          <a:p>
            <a:pPr lvl="1"/>
            <a:r>
              <a:rPr lang="en-US" dirty="0" smtClean="0"/>
              <a:t>School attacks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557" y="4585458"/>
            <a:ext cx="4128443" cy="232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99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Aum</a:t>
            </a:r>
            <a:r>
              <a:rPr lang="en-US" dirty="0" smtClean="0"/>
              <a:t> </a:t>
            </a:r>
            <a:r>
              <a:rPr lang="en-US" dirty="0" err="1" smtClean="0"/>
              <a:t>Shinrikyo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Location:</a:t>
            </a:r>
          </a:p>
          <a:p>
            <a:pPr lvl="1"/>
            <a:r>
              <a:rPr lang="en-US" dirty="0" smtClean="0"/>
              <a:t>Japan</a:t>
            </a:r>
          </a:p>
          <a:p>
            <a:r>
              <a:rPr lang="en-US" dirty="0" smtClean="0"/>
              <a:t>Goals/Philosophies:</a:t>
            </a:r>
          </a:p>
          <a:p>
            <a:pPr lvl="1"/>
            <a:r>
              <a:rPr lang="en-US" dirty="0" smtClean="0"/>
              <a:t>Restore “original Buddhism”</a:t>
            </a:r>
          </a:p>
          <a:p>
            <a:pPr lvl="1"/>
            <a:r>
              <a:rPr lang="en-US" dirty="0" smtClean="0"/>
              <a:t>Founder was “Christ”</a:t>
            </a:r>
          </a:p>
          <a:p>
            <a:pPr lvl="2"/>
            <a:r>
              <a:rPr lang="en-US" dirty="0" smtClean="0"/>
              <a:t>Followers would be saved when WWIII occurred	</a:t>
            </a:r>
          </a:p>
          <a:p>
            <a:pPr lvl="3"/>
            <a:r>
              <a:rPr lang="en-US" dirty="0" smtClean="0"/>
              <a:t>Instigated by US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670" y="0"/>
            <a:ext cx="2162330" cy="284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48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Aum</a:t>
            </a:r>
            <a:r>
              <a:rPr lang="en-US" dirty="0" smtClean="0"/>
              <a:t> </a:t>
            </a:r>
            <a:r>
              <a:rPr lang="en-US" dirty="0" err="1" smtClean="0"/>
              <a:t>Shinrikyo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Actions:</a:t>
            </a:r>
          </a:p>
          <a:p>
            <a:pPr lvl="1"/>
            <a:r>
              <a:rPr lang="en-US" dirty="0" smtClean="0"/>
              <a:t>Held members against their will</a:t>
            </a:r>
          </a:p>
          <a:p>
            <a:pPr lvl="1"/>
            <a:r>
              <a:rPr lang="en-US" dirty="0" smtClean="0"/>
              <a:t>Extortion</a:t>
            </a:r>
          </a:p>
          <a:p>
            <a:pPr lvl="1"/>
            <a:r>
              <a:rPr lang="en-US" dirty="0" smtClean="0"/>
              <a:t>Assassinations of critics</a:t>
            </a:r>
          </a:p>
          <a:p>
            <a:pPr lvl="1"/>
            <a:r>
              <a:rPr lang="en-US" dirty="0" smtClean="0"/>
              <a:t>Tokyo subway attacks 1995</a:t>
            </a:r>
          </a:p>
          <a:p>
            <a:pPr lvl="2"/>
            <a:r>
              <a:rPr lang="en-US" dirty="0" err="1" smtClean="0"/>
              <a:t>Sarin</a:t>
            </a:r>
            <a:r>
              <a:rPr lang="en-US" dirty="0" smtClean="0"/>
              <a:t> gas</a:t>
            </a:r>
          </a:p>
          <a:p>
            <a:pPr lvl="2"/>
            <a:r>
              <a:rPr lang="en-US" dirty="0" smtClean="0"/>
              <a:t>Killed 13</a:t>
            </a:r>
          </a:p>
          <a:p>
            <a:pPr lvl="2"/>
            <a:r>
              <a:rPr lang="en-US" dirty="0" smtClean="0"/>
              <a:t>Injured thousands</a:t>
            </a:r>
          </a:p>
        </p:txBody>
      </p:sp>
    </p:spTree>
    <p:extLst>
      <p:ext uri="{BB962C8B-B14F-4D97-AF65-F5344CB8AC3E}">
        <p14:creationId xmlns:p14="http://schemas.microsoft.com/office/powerpoint/2010/main" val="1155544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 </a:t>
            </a:r>
            <a:r>
              <a:rPr lang="en-US" dirty="0" err="1" smtClean="0"/>
              <a:t>Sayyaf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Locations:</a:t>
            </a:r>
          </a:p>
          <a:p>
            <a:pPr lvl="1"/>
            <a:r>
              <a:rPr lang="en-US" dirty="0" smtClean="0"/>
              <a:t>Philippines</a:t>
            </a:r>
          </a:p>
          <a:p>
            <a:pPr lvl="1"/>
            <a:r>
              <a:rPr lang="en-US" dirty="0" smtClean="0"/>
              <a:t>Malaysia</a:t>
            </a:r>
          </a:p>
          <a:p>
            <a:r>
              <a:rPr lang="en-US" dirty="0" smtClean="0"/>
              <a:t>Goal:</a:t>
            </a:r>
          </a:p>
          <a:p>
            <a:pPr lvl="1"/>
            <a:r>
              <a:rPr lang="en-US" dirty="0" smtClean="0"/>
              <a:t>Want an independent Islamic province in the Philippines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0" y="4848376"/>
            <a:ext cx="3175000" cy="156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0486" y="6488668"/>
            <a:ext cx="288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Flag of Jihad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67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 </a:t>
            </a:r>
            <a:r>
              <a:rPr lang="en-US" dirty="0" err="1" smtClean="0"/>
              <a:t>Sayyaf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Actions:</a:t>
            </a:r>
          </a:p>
          <a:p>
            <a:pPr lvl="1"/>
            <a:r>
              <a:rPr lang="en-US" dirty="0" smtClean="0"/>
              <a:t>Bombings, kidnappings, drug trafficking, extortion, and assassinations</a:t>
            </a:r>
          </a:p>
          <a:p>
            <a:pPr lvl="1"/>
            <a:r>
              <a:rPr lang="en-US" dirty="0" smtClean="0"/>
              <a:t>Bombing of </a:t>
            </a:r>
            <a:r>
              <a:rPr lang="en-US" dirty="0" err="1" smtClean="0"/>
              <a:t>Superferry</a:t>
            </a:r>
            <a:r>
              <a:rPr lang="en-US" dirty="0" smtClean="0"/>
              <a:t> in 2004</a:t>
            </a:r>
          </a:p>
          <a:p>
            <a:pPr lvl="2"/>
            <a:r>
              <a:rPr lang="en-US" dirty="0" smtClean="0"/>
              <a:t>Killed 116 people</a:t>
            </a:r>
          </a:p>
          <a:p>
            <a:pPr lvl="2"/>
            <a:r>
              <a:rPr lang="en-US" dirty="0" smtClean="0"/>
              <a:t>Worst terrorist attack in the Philippines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156" y="4488112"/>
            <a:ext cx="3153843" cy="236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8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ISIS/ISIL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9381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Islamic State of Iraq and Syria</a:t>
            </a:r>
          </a:p>
          <a:p>
            <a:r>
              <a:rPr lang="en-US" dirty="0" smtClean="0"/>
              <a:t>Islamic State of Iraq and the Levant</a:t>
            </a:r>
          </a:p>
          <a:p>
            <a:r>
              <a:rPr lang="en-US" dirty="0" smtClean="0"/>
              <a:t>Locations:</a:t>
            </a:r>
          </a:p>
          <a:p>
            <a:pPr lvl="1"/>
            <a:r>
              <a:rPr lang="en-US" dirty="0" smtClean="0"/>
              <a:t>Iraq</a:t>
            </a:r>
          </a:p>
          <a:p>
            <a:pPr lvl="1"/>
            <a:r>
              <a:rPr lang="en-US" dirty="0" smtClean="0"/>
              <a:t>Syria</a:t>
            </a:r>
          </a:p>
          <a:p>
            <a:pPr lvl="1"/>
            <a:r>
              <a:rPr lang="en-US" dirty="0" smtClean="0"/>
              <a:t>Nigeria</a:t>
            </a:r>
          </a:p>
          <a:p>
            <a:pPr lvl="1"/>
            <a:r>
              <a:rPr lang="en-US" dirty="0" smtClean="0"/>
              <a:t>Libya</a:t>
            </a:r>
          </a:p>
          <a:p>
            <a:pPr lvl="1"/>
            <a:r>
              <a:rPr lang="en-US" dirty="0" smtClean="0"/>
              <a:t>Sleeper cells</a:t>
            </a:r>
          </a:p>
          <a:p>
            <a:r>
              <a:rPr lang="en-US" dirty="0" smtClean="0"/>
              <a:t>Goals/Philosophies</a:t>
            </a:r>
          </a:p>
          <a:p>
            <a:pPr lvl="1"/>
            <a:r>
              <a:rPr lang="en-US" dirty="0" smtClean="0"/>
              <a:t>Claim religious, political, and military authority over Muslims worldwide</a:t>
            </a:r>
          </a:p>
          <a:p>
            <a:pPr lvl="1"/>
            <a:r>
              <a:rPr lang="en-US" dirty="0" smtClean="0"/>
              <a:t>Create an Islamic state</a:t>
            </a:r>
          </a:p>
          <a:p>
            <a:pPr lvl="1"/>
            <a:r>
              <a:rPr lang="en-US" dirty="0" smtClean="0"/>
              <a:t>Promotes religious violence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4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ISIS/ISIL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Actions:</a:t>
            </a:r>
          </a:p>
          <a:p>
            <a:pPr lvl="1"/>
            <a:r>
              <a:rPr lang="en-US" dirty="0" smtClean="0"/>
              <a:t>Killing of Syrian soldiers</a:t>
            </a:r>
          </a:p>
          <a:p>
            <a:pPr lvl="1"/>
            <a:r>
              <a:rPr lang="en-US" dirty="0" smtClean="0"/>
              <a:t>Religious and ethnic killings of civilians</a:t>
            </a:r>
          </a:p>
          <a:p>
            <a:pPr lvl="1"/>
            <a:r>
              <a:rPr lang="en-US" dirty="0" smtClean="0"/>
              <a:t>Created sharia schools</a:t>
            </a:r>
          </a:p>
          <a:p>
            <a:pPr lvl="1"/>
            <a:r>
              <a:rPr lang="en-US" dirty="0" smtClean="0"/>
              <a:t>Taken over parts of Iraq and Syria</a:t>
            </a:r>
          </a:p>
          <a:p>
            <a:pPr lvl="1"/>
            <a:r>
              <a:rPr lang="en-US" dirty="0" smtClean="0"/>
              <a:t>Kidnappings and beheadings of westerners</a:t>
            </a:r>
          </a:p>
          <a:p>
            <a:pPr lvl="1"/>
            <a:r>
              <a:rPr lang="en-US" dirty="0" smtClean="0"/>
              <a:t>Child soldiers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598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Choose one terrorist attack to research</a:t>
            </a:r>
          </a:p>
          <a:p>
            <a:r>
              <a:rPr lang="en-US" dirty="0" smtClean="0"/>
              <a:t>Create visual aid that summarizes terrorist attack</a:t>
            </a:r>
          </a:p>
          <a:p>
            <a:pPr lvl="1"/>
            <a:r>
              <a:rPr lang="en-US" dirty="0" smtClean="0"/>
              <a:t>Other students will use this to gather information</a:t>
            </a:r>
          </a:p>
          <a:p>
            <a:r>
              <a:rPr lang="en-US" dirty="0" smtClean="0"/>
              <a:t>Who, What, When, Where, Why, How</a:t>
            </a:r>
          </a:p>
          <a:p>
            <a:pPr lvl="1"/>
            <a:r>
              <a:rPr lang="en-US" dirty="0" smtClean="0"/>
              <a:t>Were they caught/punished?</a:t>
            </a:r>
          </a:p>
          <a:p>
            <a:pPr lvl="1"/>
            <a:r>
              <a:rPr lang="en-US" dirty="0" smtClean="0"/>
              <a:t>What type of terrorism is it?</a:t>
            </a:r>
          </a:p>
          <a:p>
            <a:r>
              <a:rPr lang="en-US" dirty="0" smtClean="0"/>
              <a:t>Must include an APPROPRIATE picture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532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 fontScale="85000" lnSpcReduction="20000"/>
          </a:bodyPr>
          <a:lstStyle/>
          <a:p>
            <a:r>
              <a:rPr lang="en-US" dirty="0" smtClean="0"/>
              <a:t>1993 WTC</a:t>
            </a:r>
          </a:p>
          <a:p>
            <a:r>
              <a:rPr lang="en-US" dirty="0" smtClean="0"/>
              <a:t>Boston Marathon</a:t>
            </a:r>
          </a:p>
          <a:p>
            <a:r>
              <a:rPr lang="en-US" dirty="0" smtClean="0"/>
              <a:t>Pan AM Flight 103 (1998)</a:t>
            </a:r>
          </a:p>
          <a:p>
            <a:r>
              <a:rPr lang="en-US" dirty="0" smtClean="0"/>
              <a:t>Baruch Goldstein</a:t>
            </a:r>
          </a:p>
          <a:p>
            <a:r>
              <a:rPr lang="en-US" dirty="0" smtClean="0"/>
              <a:t>Tokyo Subway Attacks</a:t>
            </a:r>
          </a:p>
          <a:p>
            <a:r>
              <a:rPr lang="en-US" dirty="0" smtClean="0"/>
              <a:t>Westgate Shopping Mall (2013) </a:t>
            </a:r>
          </a:p>
          <a:p>
            <a:r>
              <a:rPr lang="en-US" dirty="0" smtClean="0"/>
              <a:t>Benghazi (2012)</a:t>
            </a:r>
          </a:p>
          <a:p>
            <a:r>
              <a:rPr lang="en-US" dirty="0" smtClean="0"/>
              <a:t>Charlie </a:t>
            </a:r>
            <a:r>
              <a:rPr lang="en-US" dirty="0" err="1" smtClean="0"/>
              <a:t>Hebdo</a:t>
            </a:r>
            <a:r>
              <a:rPr lang="en-US" dirty="0" smtClean="0"/>
              <a:t> (2015)</a:t>
            </a:r>
          </a:p>
          <a:p>
            <a:r>
              <a:rPr lang="en-US" dirty="0" smtClean="0"/>
              <a:t>Beltway Sniper</a:t>
            </a:r>
          </a:p>
          <a:p>
            <a:r>
              <a:rPr lang="en-US" dirty="0" smtClean="0"/>
              <a:t>Anthrax (2001)</a:t>
            </a:r>
          </a:p>
          <a:p>
            <a:endParaRPr lang="en-US" dirty="0" smtClean="0"/>
          </a:p>
          <a:p>
            <a:r>
              <a:rPr lang="en-US" dirty="0" smtClean="0"/>
              <a:t>Madrid Train Bombings (2005)</a:t>
            </a:r>
          </a:p>
          <a:p>
            <a:r>
              <a:rPr lang="en-US" dirty="0" err="1" smtClean="0"/>
              <a:t>Beslan</a:t>
            </a:r>
            <a:r>
              <a:rPr lang="en-US" dirty="0" smtClean="0"/>
              <a:t> School Siege (2004)</a:t>
            </a:r>
          </a:p>
          <a:p>
            <a:r>
              <a:rPr lang="en-US" dirty="0" smtClean="0"/>
              <a:t>Mumbai Attacks (2008)</a:t>
            </a:r>
          </a:p>
          <a:p>
            <a:r>
              <a:rPr lang="en-US" dirty="0" smtClean="0"/>
              <a:t>London Bombings (2005)</a:t>
            </a:r>
          </a:p>
          <a:p>
            <a:r>
              <a:rPr lang="en-US" dirty="0" smtClean="0"/>
              <a:t>Beltway Sniper Attacks (2002)</a:t>
            </a:r>
          </a:p>
          <a:p>
            <a:r>
              <a:rPr lang="en-US" dirty="0" err="1" smtClean="0"/>
              <a:t>Garissa</a:t>
            </a:r>
            <a:r>
              <a:rPr lang="en-US" dirty="0" smtClean="0"/>
              <a:t> University (2015)</a:t>
            </a:r>
          </a:p>
          <a:p>
            <a:r>
              <a:rPr lang="en-US" dirty="0" smtClean="0"/>
              <a:t>Paris Attacks (2015)</a:t>
            </a:r>
          </a:p>
          <a:p>
            <a:r>
              <a:rPr lang="en-US" dirty="0" smtClean="0"/>
              <a:t>San Bernardino (2015)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75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Locations:</a:t>
            </a:r>
          </a:p>
          <a:p>
            <a:pPr lvl="1"/>
            <a:r>
              <a:rPr lang="en-US" dirty="0" smtClean="0"/>
              <a:t>Mainly Palestine</a:t>
            </a:r>
          </a:p>
          <a:p>
            <a:pPr lvl="1"/>
            <a:r>
              <a:rPr lang="en-US" dirty="0" smtClean="0"/>
              <a:t>Qatar</a:t>
            </a:r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To liberate Palestine from Israeli occupation</a:t>
            </a:r>
          </a:p>
          <a:p>
            <a:pPr lvl="1"/>
            <a:r>
              <a:rPr lang="en-US" dirty="0" smtClean="0"/>
              <a:t>Israel return to 1967 borders AND allow Palestinian refugees to return to what is now Israel</a:t>
            </a:r>
          </a:p>
          <a:p>
            <a:pPr lvl="1"/>
            <a:r>
              <a:rPr lang="en-US" dirty="0" smtClean="0"/>
              <a:t>Provide social services to Palestinian refugees</a:t>
            </a:r>
          </a:p>
          <a:p>
            <a:pPr lvl="2"/>
            <a:r>
              <a:rPr lang="en-US" dirty="0" smtClean="0"/>
              <a:t>Soup kitchens, orphanages, sports leagues</a:t>
            </a:r>
          </a:p>
          <a:p>
            <a:pPr lvl="2"/>
            <a:r>
              <a:rPr lang="en-US" dirty="0" smtClean="0"/>
              <a:t>Was designed as a “charitable organization”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566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6700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26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Actions:</a:t>
            </a:r>
          </a:p>
          <a:p>
            <a:pPr lvl="1"/>
            <a:r>
              <a:rPr lang="en-US" dirty="0" smtClean="0"/>
              <a:t>Rocket attacks on Israel</a:t>
            </a:r>
          </a:p>
          <a:p>
            <a:pPr lvl="1"/>
            <a:r>
              <a:rPr lang="en-US" dirty="0" smtClean="0"/>
              <a:t>Suicide bombings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651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Revolutionary Armed Forces of Colombia</a:t>
            </a:r>
          </a:p>
          <a:p>
            <a:r>
              <a:rPr lang="en-US" dirty="0" smtClean="0"/>
              <a:t>Location:	</a:t>
            </a:r>
          </a:p>
          <a:p>
            <a:pPr lvl="1"/>
            <a:r>
              <a:rPr lang="en-US" dirty="0" smtClean="0"/>
              <a:t>Colombia</a:t>
            </a:r>
          </a:p>
          <a:p>
            <a:r>
              <a:rPr lang="en-US" dirty="0" smtClean="0"/>
              <a:t>Goals/Philosophies</a:t>
            </a:r>
          </a:p>
          <a:p>
            <a:pPr lvl="1"/>
            <a:r>
              <a:rPr lang="en-US" dirty="0" smtClean="0"/>
              <a:t>Represent the poor people of Colombia</a:t>
            </a:r>
          </a:p>
          <a:p>
            <a:pPr lvl="1"/>
            <a:r>
              <a:rPr lang="en-US" dirty="0" smtClean="0"/>
              <a:t>Militant wing of Communist party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00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Actions:</a:t>
            </a:r>
          </a:p>
          <a:p>
            <a:pPr lvl="1"/>
            <a:r>
              <a:rPr lang="en-US" dirty="0" smtClean="0"/>
              <a:t>Kidnapping</a:t>
            </a:r>
          </a:p>
          <a:p>
            <a:pPr lvl="1"/>
            <a:r>
              <a:rPr lang="en-US" dirty="0" smtClean="0"/>
              <a:t>Drug production and sales</a:t>
            </a:r>
          </a:p>
          <a:p>
            <a:pPr lvl="1"/>
            <a:r>
              <a:rPr lang="en-US" dirty="0" smtClean="0"/>
              <a:t>Extortion</a:t>
            </a:r>
          </a:p>
          <a:p>
            <a:pPr lvl="1"/>
            <a:r>
              <a:rPr lang="en-US" dirty="0" smtClean="0"/>
              <a:t>Notoriously uses landmines to injure civilians and military personnel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12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Hezbollah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Location:</a:t>
            </a:r>
          </a:p>
          <a:p>
            <a:pPr lvl="1"/>
            <a:r>
              <a:rPr lang="en-US" dirty="0" smtClean="0"/>
              <a:t>Lebanon</a:t>
            </a:r>
          </a:p>
          <a:p>
            <a:r>
              <a:rPr lang="en-US" dirty="0" smtClean="0"/>
              <a:t>Goals/Philosophies</a:t>
            </a:r>
          </a:p>
          <a:p>
            <a:pPr lvl="1"/>
            <a:r>
              <a:rPr lang="en-US" dirty="0" smtClean="0"/>
              <a:t>End Israel’s occupation of southern part of Lebanon</a:t>
            </a:r>
          </a:p>
          <a:p>
            <a:pPr lvl="2"/>
            <a:r>
              <a:rPr lang="en-US" dirty="0" smtClean="0"/>
              <a:t>Completed in 2000</a:t>
            </a:r>
          </a:p>
          <a:p>
            <a:pPr lvl="2"/>
            <a:r>
              <a:rPr lang="en-US" dirty="0" smtClean="0"/>
              <a:t>Claim still occupy farms in Syria	</a:t>
            </a:r>
          </a:p>
          <a:p>
            <a:pPr lvl="1"/>
            <a:r>
              <a:rPr lang="en-US" dirty="0" smtClean="0"/>
              <a:t>Spread Islamic revolutionary ideas</a:t>
            </a:r>
          </a:p>
          <a:p>
            <a:pPr lvl="1"/>
            <a:r>
              <a:rPr lang="en-US" dirty="0" smtClean="0"/>
              <a:t>Anti-Holocaust</a:t>
            </a:r>
          </a:p>
          <a:p>
            <a:pPr lvl="1"/>
            <a:r>
              <a:rPr lang="en-US" dirty="0" smtClean="0"/>
              <a:t>Spread anti-Semitic ideals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52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0" y="825500"/>
            <a:ext cx="37592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40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551</TotalTime>
  <Words>924</Words>
  <Application>Microsoft Macintosh PowerPoint</Application>
  <PresentationFormat>On-screen Show (4:3)</PresentationFormat>
  <Paragraphs>253</Paragraphs>
  <Slides>28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Median</vt:lpstr>
      <vt:lpstr>TERRORIST ORGANIZATIONS</vt:lpstr>
      <vt:lpstr>Terrorist Organizations</vt:lpstr>
      <vt:lpstr>Hamas</vt:lpstr>
      <vt:lpstr>PowerPoint Presentation</vt:lpstr>
      <vt:lpstr>Hamas</vt:lpstr>
      <vt:lpstr>FARC</vt:lpstr>
      <vt:lpstr>FARC</vt:lpstr>
      <vt:lpstr>Hezbollah</vt:lpstr>
      <vt:lpstr>PowerPoint Presentation</vt:lpstr>
      <vt:lpstr>Hezbollah</vt:lpstr>
      <vt:lpstr>al-Qaeda</vt:lpstr>
      <vt:lpstr>al-Qaeda</vt:lpstr>
      <vt:lpstr>Lashkar-e-Taiba</vt:lpstr>
      <vt:lpstr>Lashkar-e-Taiba</vt:lpstr>
      <vt:lpstr>Al-Shabaab (youth)</vt:lpstr>
      <vt:lpstr>Al-Shabaab</vt:lpstr>
      <vt:lpstr>Real Irish Republican Army</vt:lpstr>
      <vt:lpstr>Real Irish Republican Army</vt:lpstr>
      <vt:lpstr>Boko Haram</vt:lpstr>
      <vt:lpstr>Boko Haram</vt:lpstr>
      <vt:lpstr>Aum Shinrikyo</vt:lpstr>
      <vt:lpstr>Aum Shinrikyo</vt:lpstr>
      <vt:lpstr>Abu Sayyaf</vt:lpstr>
      <vt:lpstr>Abu Sayyaf</vt:lpstr>
      <vt:lpstr>ISIS/ISIL</vt:lpstr>
      <vt:lpstr>ISIS/ISIL</vt:lpstr>
      <vt:lpstr>Project</vt:lpstr>
      <vt:lpstr>Attacks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TERRORIST ORGANIZATIONS</dc:title>
  <dc:creator>Brenna dacey</dc:creator>
  <cp:lastModifiedBy>Brenna dacey</cp:lastModifiedBy>
  <cp:revision>28</cp:revision>
  <cp:lastPrinted>2015-08-26T15:35:46Z</cp:lastPrinted>
  <dcterms:created xsi:type="dcterms:W3CDTF">2015-07-14T14:00:49Z</dcterms:created>
  <dcterms:modified xsi:type="dcterms:W3CDTF">2016-01-25T14:01:30Z</dcterms:modified>
</cp:coreProperties>
</file>