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77" r:id="rId2"/>
    <p:sldId id="276" r:id="rId3"/>
    <p:sldId id="256" r:id="rId4"/>
    <p:sldId id="271" r:id="rId5"/>
    <p:sldId id="272" r:id="rId6"/>
    <p:sldId id="273" r:id="rId7"/>
    <p:sldId id="274" r:id="rId8"/>
    <p:sldId id="275" r:id="rId9"/>
    <p:sldId id="259" r:id="rId10"/>
    <p:sldId id="263" r:id="rId11"/>
    <p:sldId id="265" r:id="rId12"/>
    <p:sldId id="266" r:id="rId13"/>
    <p:sldId id="268" r:id="rId14"/>
    <p:sldId id="267" r:id="rId15"/>
    <p:sldId id="269" r:id="rId16"/>
    <p:sldId id="270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528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D73B9-3DE7-F843-A831-0BD948F8C82D}" type="datetimeFigureOut">
              <a:rPr lang="en-US" smtClean="0"/>
              <a:t>8/31/15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C4706-2457-3D4F-BDFA-E31870DAD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37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DD868-87D0-764A-80CF-613305BA6AA7}" type="datetimeFigureOut">
              <a:rPr lang="en-US" smtClean="0"/>
              <a:t>8/31/15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0FCDD-EFFF-DB48-A214-B792C7129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9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Forced Native Americans to work under brutal conditions.</a:t>
            </a:r>
          </a:p>
          <a:p>
            <a:r>
              <a:rPr lang="en-US" dirty="0" smtClean="0"/>
              <a:t>Resist? Hunted down and killed.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0FCDD-EFFF-DB48-A214-B792C71296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0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Native, Americans, African, and European peoples and traditions blended to create a new 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0FCDD-EFFF-DB48-A214-B792C71296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0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large area of South America remained outside the Spanish empire, ruled by Portugal</a:t>
            </a:r>
          </a:p>
          <a:p>
            <a:r>
              <a:rPr lang="en-US" dirty="0" smtClean="0"/>
              <a:t>Treaty of </a:t>
            </a:r>
            <a:r>
              <a:rPr lang="en-US" dirty="0" err="1" smtClean="0"/>
              <a:t>Tordesillas</a:t>
            </a:r>
            <a:r>
              <a:rPr lang="en-US" baseline="0" dirty="0" smtClean="0"/>
              <a:t> allowed Portugal to claim Brazil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0FCDD-EFFF-DB48-A214-B792C71296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96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Were not able to find the vast treasures</a:t>
            </a:r>
            <a:r>
              <a:rPr lang="en-US" baseline="0" dirty="0" smtClean="0"/>
              <a:t> or water route to Asia they had hoped, but began growing tobacco, building fishing villages, and trading fur.</a:t>
            </a:r>
          </a:p>
          <a:p>
            <a:r>
              <a:rPr lang="en-US" baseline="0" dirty="0" smtClean="0"/>
              <a:t>They developed their own governments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0FCDD-EFFF-DB48-A214-B792C71296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78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</a:t>
            </a:r>
            <a:r>
              <a:rPr lang="en-US" baseline="0" dirty="0" smtClean="0"/>
              <a:t> on this map, which nation do you think would eventually dominate North America?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0FCDD-EFFF-DB48-A214-B792C71296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54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ends up</a:t>
            </a:r>
            <a:r>
              <a:rPr lang="en-US" baseline="0" dirty="0" smtClean="0"/>
              <a:t> “winning” North America?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0FCDD-EFFF-DB48-A214-B792C71296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2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CF-EF9A-6C49-8BA7-2AFD8FEB77DE}" type="datetimeFigureOut">
              <a:rPr lang="en-US" smtClean="0"/>
              <a:t>8/31/15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F4F-2A8F-DD48-9CAF-AA158FD9E0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CF-EF9A-6C49-8BA7-2AFD8FEB77DE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F4F-2A8F-DD48-9CAF-AA158FD9E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CF-EF9A-6C49-8BA7-2AFD8FEB77DE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F4F-2A8F-DD48-9CAF-AA158FD9E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CF-EF9A-6C49-8BA7-2AFD8FEB77DE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F4F-2A8F-DD48-9CAF-AA158FD9E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CF-EF9A-6C49-8BA7-2AFD8FEB77DE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F4F-2A8F-DD48-9CAF-AA158FD9E0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CF-EF9A-6C49-8BA7-2AFD8FEB77DE}" type="datetimeFigureOut">
              <a:rPr lang="en-US" smtClean="0"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F4F-2A8F-DD48-9CAF-AA158FD9E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CF-EF9A-6C49-8BA7-2AFD8FEB77DE}" type="datetimeFigureOut">
              <a:rPr lang="en-US" smtClean="0"/>
              <a:t>8/31/15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F4F-2A8F-DD48-9CAF-AA158FD9E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CF-EF9A-6C49-8BA7-2AFD8FEB77DE}" type="datetimeFigureOut">
              <a:rPr lang="en-US" smtClean="0"/>
              <a:t>8/31/15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941F4F-2A8F-DD48-9CAF-AA158FD9E0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CF-EF9A-6C49-8BA7-2AFD8FEB77DE}" type="datetimeFigureOut">
              <a:rPr lang="en-US" smtClean="0"/>
              <a:t>8/31/15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F4F-2A8F-DD48-9CAF-AA158FD9E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1BCF-EF9A-6C49-8BA7-2AFD8FEB77DE}" type="datetimeFigureOut">
              <a:rPr lang="en-US" smtClean="0"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C941F4F-2A8F-DD48-9CAF-AA158FD9E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17B1BCF-EF9A-6C49-8BA7-2AFD8FEB77DE}" type="datetimeFigureOut">
              <a:rPr lang="en-US" smtClean="0"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F4F-2A8F-DD48-9CAF-AA158FD9E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17B1BCF-EF9A-6C49-8BA7-2AFD8FEB77DE}" type="datetimeFigureOut">
              <a:rPr lang="en-US" smtClean="0"/>
              <a:t>8/31/15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941F4F-2A8F-DD48-9CAF-AA158FD9E07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your homework assignment on the corner of your desk!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1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8306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3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(Location &amp; Economy)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France’s territory extended from </a:t>
            </a:r>
            <a:r>
              <a:rPr lang="en-US" b="1" u="sng" dirty="0"/>
              <a:t>Quebec to the Great Lakes to Louisiana and the Gulf of </a:t>
            </a:r>
            <a:r>
              <a:rPr lang="en-US" b="1" u="sng" dirty="0" smtClean="0"/>
              <a:t>Mexico</a:t>
            </a:r>
          </a:p>
          <a:p>
            <a:r>
              <a:rPr lang="en-US" b="1" dirty="0" smtClean="0"/>
              <a:t>Economy</a:t>
            </a:r>
          </a:p>
          <a:p>
            <a:pPr lvl="1"/>
            <a:r>
              <a:rPr lang="en-US" b="1" u="sng" dirty="0" smtClean="0"/>
              <a:t>Based </a:t>
            </a:r>
            <a:r>
              <a:rPr lang="en-US" b="1" u="sng" dirty="0"/>
              <a:t>mostly on fishing and fur trading</a:t>
            </a:r>
          </a:p>
          <a:p>
            <a:pPr lvl="1"/>
            <a:r>
              <a:rPr lang="en-US" dirty="0"/>
              <a:t>Canadian climate was too harsh for farming</a:t>
            </a:r>
          </a:p>
          <a:p>
            <a:pPr marL="36576" indent="0">
              <a:buNone/>
            </a:pPr>
            <a:endParaRPr lang="en-US" b="1" u="sng" dirty="0"/>
          </a:p>
          <a:p>
            <a:endParaRPr lang="en-US" dirty="0"/>
          </a:p>
        </p:txBody>
      </p:sp>
      <p:pic>
        <p:nvPicPr>
          <p:cNvPr id="4" name="Picture 3" descr="furtrad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12" y="4946527"/>
            <a:ext cx="2714699" cy="191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9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France (Growth &amp; Government)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365552"/>
          </a:xfrm>
        </p:spPr>
        <p:txBody>
          <a:bodyPr>
            <a:normAutofit/>
          </a:bodyPr>
          <a:lstStyle/>
          <a:p>
            <a:r>
              <a:rPr lang="en-US" dirty="0" smtClean="0"/>
              <a:t>Government</a:t>
            </a:r>
          </a:p>
          <a:p>
            <a:pPr lvl="1"/>
            <a:r>
              <a:rPr lang="en-US" dirty="0"/>
              <a:t>Louis XIV supported colonies</a:t>
            </a:r>
          </a:p>
          <a:p>
            <a:pPr lvl="1"/>
            <a:r>
              <a:rPr lang="en-US" b="1" u="sng" dirty="0"/>
              <a:t>Boosted taxes</a:t>
            </a:r>
          </a:p>
          <a:p>
            <a:pPr lvl="1"/>
            <a:r>
              <a:rPr lang="en-US" b="1" u="sng" dirty="0"/>
              <a:t>Officials oversaw </a:t>
            </a:r>
            <a:r>
              <a:rPr lang="en-US" b="1" u="sng" dirty="0" smtClean="0"/>
              <a:t>colonies</a:t>
            </a:r>
            <a:endParaRPr lang="en-US" dirty="0" smtClean="0"/>
          </a:p>
          <a:p>
            <a:r>
              <a:rPr lang="en-US" dirty="0" smtClean="0"/>
              <a:t>Population</a:t>
            </a:r>
            <a:endParaRPr lang="en-US" dirty="0"/>
          </a:p>
          <a:p>
            <a:pPr lvl="1"/>
            <a:r>
              <a:rPr lang="en-US" b="1" u="sng" dirty="0"/>
              <a:t>Larger territory</a:t>
            </a:r>
          </a:p>
          <a:p>
            <a:pPr lvl="1"/>
            <a:r>
              <a:rPr lang="en-US" dirty="0"/>
              <a:t>Population was smaller than the English </a:t>
            </a:r>
            <a:r>
              <a:rPr lang="en-US" dirty="0" smtClean="0"/>
              <a:t>colonies – less people</a:t>
            </a:r>
            <a:endParaRPr lang="en-US" dirty="0"/>
          </a:p>
          <a:p>
            <a:pPr marL="448056" lvl="1" indent="0">
              <a:buNone/>
            </a:pPr>
            <a:endParaRPr lang="en-US" b="1" u="sng" dirty="0"/>
          </a:p>
        </p:txBody>
      </p:sp>
      <p:pic>
        <p:nvPicPr>
          <p:cNvPr id="7" name="Content Placeholder 6" descr="francevbritianpopmap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1" b="13371"/>
          <a:stretch>
            <a:fillRect/>
          </a:stretch>
        </p:blipFill>
        <p:spPr>
          <a:xfrm>
            <a:off x="4497388" y="1516912"/>
            <a:ext cx="4476317" cy="4365552"/>
          </a:xfrm>
        </p:spPr>
      </p:pic>
    </p:spTree>
    <p:extLst>
      <p:ext uri="{BB962C8B-B14F-4D97-AF65-F5344CB8AC3E}">
        <p14:creationId xmlns:p14="http://schemas.microsoft.com/office/powerpoint/2010/main" val="226685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0"/>
            <a:ext cx="8306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8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England (Location &amp; Economy)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pPr lvl="1"/>
            <a:r>
              <a:rPr lang="en-US" b="1" u="sng" dirty="0"/>
              <a:t>East coast of North America</a:t>
            </a:r>
          </a:p>
          <a:p>
            <a:r>
              <a:rPr lang="en-US" b="1" dirty="0" smtClean="0"/>
              <a:t>Economy</a:t>
            </a:r>
          </a:p>
          <a:p>
            <a:pPr lvl="1"/>
            <a:r>
              <a:rPr lang="en-US" b="1" u="sng" dirty="0"/>
              <a:t>Based on farming</a:t>
            </a:r>
          </a:p>
          <a:p>
            <a:pPr marL="36576" indent="0">
              <a:buNone/>
            </a:pPr>
            <a:endParaRPr lang="en-US" b="1" u="sng" dirty="0"/>
          </a:p>
          <a:p>
            <a:endParaRPr lang="en-US" dirty="0"/>
          </a:p>
        </p:txBody>
      </p:sp>
      <p:pic>
        <p:nvPicPr>
          <p:cNvPr id="8" name="Content Placeholder 7" descr="farming.jpe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r="5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490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England (Growth &amp; Government)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365552"/>
          </a:xfrm>
        </p:spPr>
        <p:txBody>
          <a:bodyPr>
            <a:normAutofit/>
          </a:bodyPr>
          <a:lstStyle/>
          <a:p>
            <a:r>
              <a:rPr lang="en-US" dirty="0" smtClean="0"/>
              <a:t>Government</a:t>
            </a:r>
          </a:p>
          <a:p>
            <a:pPr lvl="1"/>
            <a:r>
              <a:rPr lang="en-US" b="1" u="sng" dirty="0"/>
              <a:t>Ruled by overseas monarchs</a:t>
            </a:r>
          </a:p>
          <a:p>
            <a:pPr lvl="1"/>
            <a:r>
              <a:rPr lang="en-US" dirty="0"/>
              <a:t>Was a larger degree of self-government</a:t>
            </a:r>
          </a:p>
          <a:p>
            <a:r>
              <a:rPr lang="en-US" dirty="0" smtClean="0"/>
              <a:t>Population</a:t>
            </a:r>
            <a:endParaRPr lang="en-US" dirty="0"/>
          </a:p>
          <a:p>
            <a:pPr lvl="1"/>
            <a:r>
              <a:rPr lang="en-US" b="1" u="sng" dirty="0"/>
              <a:t>Larger </a:t>
            </a:r>
            <a:r>
              <a:rPr lang="en-US" b="1" u="sng" dirty="0" smtClean="0"/>
              <a:t>population, less amount of land</a:t>
            </a:r>
            <a:endParaRPr lang="en-US" b="1" u="sng" dirty="0"/>
          </a:p>
          <a:p>
            <a:pPr lvl="1"/>
            <a:r>
              <a:rPr lang="en-US" dirty="0"/>
              <a:t>Established 13 colonies</a:t>
            </a:r>
          </a:p>
          <a:p>
            <a:pPr marL="448056" lvl="1" indent="0">
              <a:buNone/>
            </a:pPr>
            <a:endParaRPr lang="en-US" b="1" u="sng" dirty="0"/>
          </a:p>
        </p:txBody>
      </p:sp>
      <p:pic>
        <p:nvPicPr>
          <p:cNvPr id="7" name="Content Placeholder 6" descr="francevbritianpopmap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1" b="13371"/>
          <a:stretch>
            <a:fillRect/>
          </a:stretch>
        </p:blipFill>
        <p:spPr>
          <a:xfrm>
            <a:off x="4497388" y="1516912"/>
            <a:ext cx="4476317" cy="4365552"/>
          </a:xfrm>
        </p:spPr>
      </p:pic>
    </p:spTree>
    <p:extLst>
      <p:ext uri="{BB962C8B-B14F-4D97-AF65-F5344CB8AC3E}">
        <p14:creationId xmlns:p14="http://schemas.microsoft.com/office/powerpoint/2010/main" val="325163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8306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7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Goal: Understand the impact of exploration on the native populations.</a:t>
            </a:r>
          </a:p>
          <a:p>
            <a:pPr lvl="1"/>
            <a:r>
              <a:rPr lang="en-US" dirty="0" smtClean="0"/>
              <a:t>Read through the poems, passages, examine the pictures</a:t>
            </a:r>
          </a:p>
          <a:p>
            <a:pPr lvl="1"/>
            <a:r>
              <a:rPr lang="en-US" dirty="0" smtClean="0"/>
              <a:t>Discuss and write your initial reactions</a:t>
            </a:r>
          </a:p>
          <a:p>
            <a:pPr lvl="1"/>
            <a:r>
              <a:rPr lang="en-US" dirty="0" smtClean="0"/>
              <a:t>Then, write down what these items tell us about the impact of exploration</a:t>
            </a:r>
          </a:p>
          <a:p>
            <a:pPr lvl="1"/>
            <a:r>
              <a:rPr lang="en-US" dirty="0" smtClean="0"/>
              <a:t>One sheet per </a:t>
            </a:r>
            <a:r>
              <a:rPr lang="en-US" smtClean="0"/>
              <a:t>group</a:t>
            </a:r>
            <a:r>
              <a:rPr lang="en-US" smtClean="0"/>
              <a:t>!</a:t>
            </a:r>
          </a:p>
          <a:p>
            <a:pPr lvl="2"/>
            <a:r>
              <a:rPr lang="en-US" smtClean="0"/>
              <a:t> </a:t>
            </a:r>
            <a:r>
              <a:rPr lang="en-US" dirty="0" smtClean="0"/>
              <a:t>Turn in with everyone’s name on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3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677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Why did Spanish explorers travel to the Americas?</a:t>
            </a:r>
          </a:p>
          <a:p>
            <a:pPr lvl="1"/>
            <a:r>
              <a:rPr lang="en-US" dirty="0" smtClean="0"/>
              <a:t>Gold, spread Christianity, glory</a:t>
            </a:r>
          </a:p>
          <a:p>
            <a:r>
              <a:rPr lang="en-US" dirty="0" smtClean="0"/>
              <a:t>Why did some native people help defeat the Aztec empire?</a:t>
            </a:r>
          </a:p>
          <a:p>
            <a:pPr lvl="1"/>
            <a:r>
              <a:rPr lang="en-US" dirty="0" smtClean="0"/>
              <a:t>Hated rulers-sacrifices </a:t>
            </a:r>
          </a:p>
          <a:p>
            <a:r>
              <a:rPr lang="en-US" dirty="0" smtClean="0"/>
              <a:t>What is one major negative impact of encounter between the Spanish and Native Americans?</a:t>
            </a:r>
          </a:p>
          <a:p>
            <a:pPr lvl="1"/>
            <a:r>
              <a:rPr lang="en-US" dirty="0" smtClean="0"/>
              <a:t>Disease, killed 90% of population</a:t>
            </a:r>
          </a:p>
          <a:p>
            <a:r>
              <a:rPr lang="en-US" dirty="0" smtClean="0"/>
              <a:t>BONUS: What are the three reasons the conquistadors able to defeat the Aztec and Incan empires?</a:t>
            </a:r>
          </a:p>
          <a:p>
            <a:pPr lvl="1"/>
            <a:r>
              <a:rPr lang="en-US" dirty="0" smtClean="0"/>
              <a:t>Technology, alliances,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9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AND INFLUENCE IN THE AMERICAS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History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3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Spain (Location &amp; Economy)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</a:t>
            </a:r>
          </a:p>
          <a:p>
            <a:pPr lvl="1"/>
            <a:r>
              <a:rPr lang="en-US" b="1" u="sng" dirty="0" smtClean="0"/>
              <a:t>California to South America</a:t>
            </a:r>
            <a:r>
              <a:rPr lang="en-US" b="1" dirty="0" smtClean="0"/>
              <a:t> </a:t>
            </a:r>
            <a:r>
              <a:rPr lang="en-US" dirty="0" smtClean="0"/>
              <a:t>including Mexico (New Spain), Central America, Peru </a:t>
            </a:r>
          </a:p>
          <a:p>
            <a:r>
              <a:rPr lang="en-US" b="1" dirty="0" smtClean="0"/>
              <a:t>Economy</a:t>
            </a:r>
          </a:p>
          <a:p>
            <a:pPr lvl="1"/>
            <a:r>
              <a:rPr lang="en-US" b="1" u="sng" dirty="0" smtClean="0"/>
              <a:t>Colonies export raw materials only to Spain</a:t>
            </a:r>
            <a:r>
              <a:rPr lang="en-US" dirty="0" smtClean="0"/>
              <a:t>, no trading with other colonies</a:t>
            </a:r>
          </a:p>
          <a:p>
            <a:pPr lvl="1"/>
            <a:r>
              <a:rPr lang="en-US" dirty="0" smtClean="0"/>
              <a:t>Gold, </a:t>
            </a:r>
            <a:r>
              <a:rPr lang="en-US" dirty="0"/>
              <a:t>s</a:t>
            </a:r>
            <a:r>
              <a:rPr lang="en-US" dirty="0" smtClean="0"/>
              <a:t>ugar cane, slaves to Caribbean</a:t>
            </a:r>
          </a:p>
          <a:p>
            <a:pPr marL="36576" indent="0">
              <a:buNone/>
            </a:pPr>
            <a:endParaRPr lang="en-US" b="1" u="sng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960" y="4734100"/>
            <a:ext cx="1792040" cy="212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6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Spain: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501730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Cultural Blending</a:t>
            </a:r>
          </a:p>
          <a:p>
            <a:r>
              <a:rPr lang="en-US" dirty="0" smtClean="0"/>
              <a:t>Social Structure </a:t>
            </a:r>
          </a:p>
          <a:p>
            <a:pPr lvl="1"/>
            <a:r>
              <a:rPr lang="en-US" b="1" u="sng" dirty="0" smtClean="0"/>
              <a:t>Strict, dividing social structure</a:t>
            </a:r>
          </a:p>
          <a:p>
            <a:pPr lvl="1"/>
            <a:r>
              <a:rPr lang="en-US" dirty="0" smtClean="0"/>
              <a:t>See pyramid</a:t>
            </a:r>
          </a:p>
          <a:p>
            <a:r>
              <a:rPr lang="en-US" dirty="0" smtClean="0"/>
              <a:t>Cities</a:t>
            </a:r>
          </a:p>
          <a:p>
            <a:pPr lvl="1"/>
            <a:r>
              <a:rPr lang="en-US" dirty="0" smtClean="0"/>
              <a:t>Mexico City became largest Spanish speaking city by 1550</a:t>
            </a:r>
          </a:p>
          <a:p>
            <a:r>
              <a:rPr lang="en-US" dirty="0" smtClean="0"/>
              <a:t>Education</a:t>
            </a:r>
          </a:p>
          <a:p>
            <a:pPr lvl="1"/>
            <a:r>
              <a:rPr lang="en-US" b="1" u="sng" dirty="0" smtClean="0"/>
              <a:t>Built universities </a:t>
            </a:r>
            <a:r>
              <a:rPr lang="en-US" dirty="0" smtClean="0"/>
              <a:t>to meet need for educated priests</a:t>
            </a:r>
          </a:p>
          <a:p>
            <a:pPr lvl="1"/>
            <a:r>
              <a:rPr lang="en-US" dirty="0" smtClean="0"/>
              <a:t>Women could be educated if join a convent</a:t>
            </a:r>
          </a:p>
          <a:p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Missionaries convert natives to Christianity</a:t>
            </a:r>
          </a:p>
          <a:p>
            <a:pPr lvl="1"/>
            <a:r>
              <a:rPr lang="en-US" b="1" u="sng" dirty="0" smtClean="0"/>
              <a:t>Built missions and churches </a:t>
            </a:r>
            <a:endParaRPr lang="en-US" b="1" u="sng" dirty="0"/>
          </a:p>
          <a:p>
            <a:pPr marL="448056" lvl="1" indent="0">
              <a:buNone/>
            </a:pPr>
            <a:endParaRPr lang="en-US" b="1" u="sng" dirty="0"/>
          </a:p>
        </p:txBody>
      </p:sp>
      <p:pic>
        <p:nvPicPr>
          <p:cNvPr id="5" name="Content Placeholder 4" descr="spanishcolonypyramid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52" r="-12752"/>
          <a:stretch>
            <a:fillRect/>
          </a:stretch>
        </p:blipFill>
        <p:spPr>
          <a:xfrm>
            <a:off x="4645025" y="1516912"/>
            <a:ext cx="4733350" cy="4616225"/>
          </a:xfrm>
        </p:spPr>
      </p:pic>
    </p:spTree>
    <p:extLst>
      <p:ext uri="{BB962C8B-B14F-4D97-AF65-F5344CB8AC3E}">
        <p14:creationId xmlns:p14="http://schemas.microsoft.com/office/powerpoint/2010/main" val="33502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Portuguese Territories (orange)</a:t>
            </a:r>
            <a:endParaRPr lang="en-US" dirty="0"/>
          </a:p>
        </p:txBody>
      </p:sp>
      <p:pic>
        <p:nvPicPr>
          <p:cNvPr id="5" name="Content Placeholder 4" descr="territories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73" r="-595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534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Portugal (Location &amp; Economy)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pPr lvl="1"/>
            <a:r>
              <a:rPr lang="en-US" b="1" u="sng" dirty="0" smtClean="0"/>
              <a:t>Brazil (South America)</a:t>
            </a:r>
          </a:p>
          <a:p>
            <a:r>
              <a:rPr lang="en-US" b="1" dirty="0" smtClean="0"/>
              <a:t>Economy</a:t>
            </a:r>
          </a:p>
          <a:p>
            <a:pPr lvl="1"/>
            <a:r>
              <a:rPr lang="en-US" b="1" u="sng" dirty="0" err="1" smtClean="0"/>
              <a:t>Brazilwood</a:t>
            </a:r>
            <a:r>
              <a:rPr lang="en-US" b="1" u="sng" dirty="0" smtClean="0"/>
              <a:t>, plantation, agriculture, and cattle raising</a:t>
            </a:r>
          </a:p>
          <a:p>
            <a:pPr lvl="1"/>
            <a:r>
              <a:rPr lang="en-US" b="1" dirty="0" smtClean="0"/>
              <a:t>Forced Natives and Africans in to slavery</a:t>
            </a:r>
          </a:p>
          <a:p>
            <a:pPr lvl="1"/>
            <a:r>
              <a:rPr lang="en-US" b="1" dirty="0" smtClean="0"/>
              <a:t>No gold or silver</a:t>
            </a:r>
          </a:p>
          <a:p>
            <a:pPr marL="36576" indent="0">
              <a:buNone/>
            </a:pPr>
            <a:endParaRPr lang="en-US" b="1" u="sng" dirty="0"/>
          </a:p>
          <a:p>
            <a:endParaRPr lang="en-US" dirty="0"/>
          </a:p>
        </p:txBody>
      </p:sp>
      <p:pic>
        <p:nvPicPr>
          <p:cNvPr id="5" name="Content Placeholder 4" descr="brazilflag.jpe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13" b="-19513"/>
          <a:stretch>
            <a:fillRect/>
          </a:stretch>
        </p:blipFill>
        <p:spPr>
          <a:xfrm>
            <a:off x="7519049" y="3837808"/>
            <a:ext cx="1503810" cy="1466599"/>
          </a:xfrm>
        </p:spPr>
      </p:pic>
      <p:pic>
        <p:nvPicPr>
          <p:cNvPr id="6" name="Picture 5" descr="brazilma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22" y="1516911"/>
            <a:ext cx="3329127" cy="36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5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Portugal: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36555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Blended European, Native American and African culture</a:t>
            </a:r>
          </a:p>
          <a:p>
            <a:pPr lvl="1"/>
            <a:r>
              <a:rPr lang="en-US" dirty="0" smtClean="0"/>
              <a:t>European culture dominated the upper and middle classes</a:t>
            </a:r>
          </a:p>
          <a:p>
            <a:pPr lvl="1"/>
            <a:r>
              <a:rPr lang="en-US" dirty="0" smtClean="0"/>
              <a:t>Native American and African influences were still powerful</a:t>
            </a:r>
            <a:endParaRPr lang="en-US" dirty="0"/>
          </a:p>
          <a:p>
            <a:pPr marL="448056" lvl="1" indent="0">
              <a:buNone/>
            </a:pPr>
            <a:endParaRPr lang="en-US" b="1" u="sng" dirty="0"/>
          </a:p>
        </p:txBody>
      </p:sp>
      <p:pic>
        <p:nvPicPr>
          <p:cNvPr id="5" name="Content Placeholder 4" descr="brazilculture.jpe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277" b="-23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028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Struggle for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1600s, other European powers moved into the Americas and began building settlements</a:t>
            </a:r>
          </a:p>
          <a:p>
            <a:pPr lvl="1"/>
            <a:r>
              <a:rPr lang="en-US" dirty="0" smtClean="0"/>
              <a:t>France, the Netherlands, England, and Sweden began claiming parts of North America</a:t>
            </a:r>
          </a:p>
          <a:p>
            <a:r>
              <a:rPr lang="en-US" dirty="0" smtClean="0"/>
              <a:t>The English and French dominate the territory</a:t>
            </a:r>
          </a:p>
        </p:txBody>
      </p:sp>
    </p:spTree>
    <p:extLst>
      <p:ext uri="{BB962C8B-B14F-4D97-AF65-F5344CB8AC3E}">
        <p14:creationId xmlns:p14="http://schemas.microsoft.com/office/powerpoint/2010/main" val="2208385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3699</TotalTime>
  <Words>594</Words>
  <Application>Microsoft Macintosh PowerPoint</Application>
  <PresentationFormat>On-screen Show (4:3)</PresentationFormat>
  <Paragraphs>95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PowerPoint Presentation</vt:lpstr>
      <vt:lpstr>Warm-Ups</vt:lpstr>
      <vt:lpstr>POWER AND INFLUENCE IN THE AMERICAS</vt:lpstr>
      <vt:lpstr>Spain (Location &amp; Economy) </vt:lpstr>
      <vt:lpstr>Spain: Culture</vt:lpstr>
      <vt:lpstr>Portuguese Territories (orange)</vt:lpstr>
      <vt:lpstr>Portugal (Location &amp; Economy) </vt:lpstr>
      <vt:lpstr>Portugal: Culture</vt:lpstr>
      <vt:lpstr>The Struggle for North America</vt:lpstr>
      <vt:lpstr>PowerPoint Presentation</vt:lpstr>
      <vt:lpstr>France (Location &amp; Economy) </vt:lpstr>
      <vt:lpstr>France (Growth &amp; Government)</vt:lpstr>
      <vt:lpstr>PowerPoint Presentation</vt:lpstr>
      <vt:lpstr>England (Location &amp; Economy) </vt:lpstr>
      <vt:lpstr>England (Growth &amp; Government)</vt:lpstr>
      <vt:lpstr>PowerPoint Presentation</vt:lpstr>
      <vt:lpstr>Group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STRUGGLE FOR NORTH AMERICA</dc:title>
  <dc:creator>Brenna dacey</dc:creator>
  <cp:lastModifiedBy>Kelly McVey</cp:lastModifiedBy>
  <cp:revision>30</cp:revision>
  <cp:lastPrinted>2014-08-26T14:05:07Z</cp:lastPrinted>
  <dcterms:created xsi:type="dcterms:W3CDTF">2013-08-29T13:10:47Z</dcterms:created>
  <dcterms:modified xsi:type="dcterms:W3CDTF">2015-08-31T12:28:45Z</dcterms:modified>
</cp:coreProperties>
</file>