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68"/>
  </p:notesMasterIdLst>
  <p:handoutMasterIdLst>
    <p:handoutMasterId r:id="rId69"/>
  </p:handoutMasterIdLst>
  <p:sldIdLst>
    <p:sldId id="256" r:id="rId2"/>
    <p:sldId id="315" r:id="rId3"/>
    <p:sldId id="317" r:id="rId4"/>
    <p:sldId id="316" r:id="rId5"/>
    <p:sldId id="257" r:id="rId6"/>
    <p:sldId id="312" r:id="rId7"/>
    <p:sldId id="300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10" r:id="rId16"/>
    <p:sldId id="297" r:id="rId17"/>
    <p:sldId id="298" r:id="rId18"/>
    <p:sldId id="299" r:id="rId19"/>
    <p:sldId id="259" r:id="rId20"/>
    <p:sldId id="318" r:id="rId21"/>
    <p:sldId id="308" r:id="rId22"/>
    <p:sldId id="313" r:id="rId23"/>
    <p:sldId id="307" r:id="rId24"/>
    <p:sldId id="260" r:id="rId25"/>
    <p:sldId id="302" r:id="rId26"/>
    <p:sldId id="303" r:id="rId27"/>
    <p:sldId id="304" r:id="rId28"/>
    <p:sldId id="261" r:id="rId29"/>
    <p:sldId id="262" r:id="rId30"/>
    <p:sldId id="263" r:id="rId31"/>
    <p:sldId id="264" r:id="rId32"/>
    <p:sldId id="265" r:id="rId33"/>
    <p:sldId id="309" r:id="rId34"/>
    <p:sldId id="268" r:id="rId35"/>
    <p:sldId id="281" r:id="rId36"/>
    <p:sldId id="270" r:id="rId37"/>
    <p:sldId id="271" r:id="rId38"/>
    <p:sldId id="272" r:id="rId39"/>
    <p:sldId id="273" r:id="rId40"/>
    <p:sldId id="274" r:id="rId41"/>
    <p:sldId id="275" r:id="rId42"/>
    <p:sldId id="277" r:id="rId43"/>
    <p:sldId id="278" r:id="rId44"/>
    <p:sldId id="280" r:id="rId45"/>
    <p:sldId id="319" r:id="rId46"/>
    <p:sldId id="311" r:id="rId47"/>
    <p:sldId id="282" r:id="rId48"/>
    <p:sldId id="327" r:id="rId49"/>
    <p:sldId id="305" r:id="rId50"/>
    <p:sldId id="306" r:id="rId51"/>
    <p:sldId id="284" r:id="rId52"/>
    <p:sldId id="285" r:id="rId53"/>
    <p:sldId id="283" r:id="rId54"/>
    <p:sldId id="286" r:id="rId55"/>
    <p:sldId id="287" r:id="rId56"/>
    <p:sldId id="288" r:id="rId57"/>
    <p:sldId id="289" r:id="rId58"/>
    <p:sldId id="290" r:id="rId59"/>
    <p:sldId id="291" r:id="rId60"/>
    <p:sldId id="292" r:id="rId61"/>
    <p:sldId id="293" r:id="rId62"/>
    <p:sldId id="294" r:id="rId63"/>
    <p:sldId id="295" r:id="rId64"/>
    <p:sldId id="296" r:id="rId65"/>
    <p:sldId id="267" r:id="rId66"/>
    <p:sldId id="314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3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handoutMaster" Target="handoutMasters/handout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interSettings" Target="printerSettings/printerSettings1.bin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FE417-CBA5-42AE-9FCA-FF6980D8076F}" type="datetimeFigureOut">
              <a:rPr lang="en-US" smtClean="0"/>
              <a:t>8/22/12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63715-0213-4F1D-9C22-BF83B854E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32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3AFE0-7AE2-4F76-A161-A6C7B4BC2117}" type="datetimeFigureOut">
              <a:rPr lang="en-US" smtClean="0"/>
              <a:pPr/>
              <a:t>8/22/12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35869-95EE-4C36-A656-CCD5BA262E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2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5F966E-E7D7-44BB-86F0-7BFBEC7F638C}" type="slidenum">
              <a:rPr lang="en-US"/>
              <a:pPr/>
              <a:t>8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C34D64-FD78-4703-A1CC-3F2232091060}" type="slidenum">
              <a:rPr lang="en-US"/>
              <a:pPr/>
              <a:t>9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1CD5E0-FCE4-4CA6-8FA1-A40F14B6F714}" type="slidenum">
              <a:rPr lang="en-US"/>
              <a:pPr/>
              <a:t>10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7B8FFD-540B-4771-9A60-44C7B5F3C8FB}" type="slidenum">
              <a:rPr lang="en-US"/>
              <a:pPr/>
              <a:t>11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C02709-F5D8-4E91-8D59-066EF1DC2D5B}" type="slidenum">
              <a:rPr lang="en-US"/>
              <a:pPr/>
              <a:t>12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483A79-6FD4-4880-82BA-17F95B21BCAF}" type="slidenum">
              <a:rPr lang="en-US"/>
              <a:pPr/>
              <a:t>13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E17514-FA9B-49C4-96B8-A9FCC91B03AA}" type="slidenum">
              <a:rPr lang="en-US"/>
              <a:pPr/>
              <a:t>14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12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C245-4E6B-4212-91FD-09DD5B4C28E9}" type="datetimeFigureOut">
              <a:rPr lang="en-US" smtClean="0"/>
              <a:pPr/>
              <a:t>8/22/12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F5B4-48ED-4EA6-AC92-8ED07E89CA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4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C245-4E6B-4212-91FD-09DD5B4C28E9}" type="datetimeFigureOut">
              <a:rPr lang="en-US" smtClean="0"/>
              <a:pPr/>
              <a:t>8/22/12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F5B4-48ED-4EA6-AC92-8ED07E89CA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67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C245-4E6B-4212-91FD-09DD5B4C28E9}" type="datetimeFigureOut">
              <a:rPr lang="en-US" smtClean="0"/>
              <a:pPr/>
              <a:t>8/22/12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F5B4-48ED-4EA6-AC92-8ED07E89CA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28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15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C245-4E6B-4212-91FD-09DD5B4C28E9}" type="datetimeFigureOut">
              <a:rPr lang="en-US" smtClean="0"/>
              <a:pPr/>
              <a:t>8/22/12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F5B4-48ED-4EA6-AC92-8ED07E89CA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1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C245-4E6B-4212-91FD-09DD5B4C28E9}" type="datetimeFigureOut">
              <a:rPr lang="en-US" smtClean="0"/>
              <a:pPr/>
              <a:t>8/22/12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F5B4-48ED-4EA6-AC92-8ED07E89CA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28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C245-4E6B-4212-91FD-09DD5B4C28E9}" type="datetimeFigureOut">
              <a:rPr lang="en-US" smtClean="0"/>
              <a:pPr/>
              <a:t>8/22/12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F5B4-48ED-4EA6-AC92-8ED07E89CA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27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C245-4E6B-4212-91FD-09DD5B4C28E9}" type="datetimeFigureOut">
              <a:rPr lang="en-US" smtClean="0"/>
              <a:pPr/>
              <a:t>8/22/12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F5B4-48ED-4EA6-AC92-8ED07E89CA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86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C245-4E6B-4212-91FD-09DD5B4C28E9}" type="datetimeFigureOut">
              <a:rPr lang="en-US" smtClean="0"/>
              <a:pPr/>
              <a:t>8/22/12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0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C245-4E6B-4212-91FD-09DD5B4C28E9}" type="datetimeFigureOut">
              <a:rPr lang="en-US" smtClean="0"/>
              <a:pPr/>
              <a:t>8/22/12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F5B4-48ED-4EA6-AC92-8ED07E89CA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98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9C245-4E6B-4212-91FD-09DD5B4C28E9}" type="datetimeFigureOut">
              <a:rPr lang="en-US" smtClean="0"/>
              <a:pPr/>
              <a:t>8/22/12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9F5B4-48ED-4EA6-AC92-8ED07E89CA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9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1" Type="http://schemas.microsoft.com/office/2007/relationships/media" Target="file:///C:\Users\kelly.mcvey\Downloads\Major%20in%20Sociology.wmv" TargetMode="External"/><Relationship Id="rId2" Type="http://schemas.openxmlformats.org/officeDocument/2006/relationships/video" Target="file:///C:\Users\kelly.mcvey\Downloads\Major%20in%20Sociology.wmv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wmf"/><Relationship Id="rId3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om@mom.com" TargetMode="External"/><Relationship Id="rId3" Type="http://schemas.openxmlformats.org/officeDocument/2006/relationships/hyperlink" Target="mailto:Daddy@dad.com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2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21.jpeg"/><Relationship Id="rId5" Type="http://schemas.openxmlformats.org/officeDocument/2006/relationships/image" Target="../media/image22.png"/><Relationship Id="rId1" Type="http://schemas.microsoft.com/office/2007/relationships/media" Target="06%20He's%20a%20Rebel.wav" TargetMode="External"/><Relationship Id="rId2" Type="http://schemas.openxmlformats.org/officeDocument/2006/relationships/audio" Target="06%20He's%20a%20Rebel.wav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wmf"/><Relationship Id="rId3" Type="http://schemas.openxmlformats.org/officeDocument/2006/relationships/image" Target="../media/image32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wmf"/><Relationship Id="rId3" Type="http://schemas.openxmlformats.org/officeDocument/2006/relationships/image" Target="../media/image34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.dlr.de/wt/dv/ig/icons/funet/icon5.gif" TargetMode="External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.google.com/imgres?imgurl=http://indianaintellectualproperty.files.wordpress.com/2009/09/mcdonalds.jpg&amp;imgrefurl=http://indianaintellectualproperty.wordpress.com/2009/09/11/a-legal-primer-for-bloggers-intellectual-property/&amp;usg=__iFgUfYV32MbXLDlZqhz1TGSdjSY=&amp;h=320&amp;w=430&amp;sz=21&amp;hl=en&amp;start=2&amp;tbnid=ENpD6bxrqhxERM:&amp;tbnh=94&amp;tbnw=126&amp;prev=/images?q=mcdonalds&amp;gbv=2&amp;hl=en" TargetMode="External"/><Relationship Id="rId3" Type="http://schemas.openxmlformats.org/officeDocument/2006/relationships/image" Target="../media/image42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w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ugato.net/wp-content/Symbols_of_Religions.png" TargetMode="External"/><Relationship Id="rId3" Type="http://schemas.openxmlformats.org/officeDocument/2006/relationships/image" Target="../media/image45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w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Sociology </a:t>
            </a:r>
            <a:br>
              <a:rPr lang="en-US" dirty="0" smtClean="0"/>
            </a:br>
            <a:r>
              <a:rPr lang="en-US" dirty="0" smtClean="0"/>
              <a:t>Need green book and folders!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</a:p>
          <a:p>
            <a:r>
              <a:rPr lang="en-US" dirty="0" smtClean="0"/>
              <a:t>Mrs. </a:t>
            </a:r>
            <a:r>
              <a:rPr lang="en-US" smtClean="0"/>
              <a:t>McVey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924800" cy="1447800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Benefits of the Sociological Perspective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38400"/>
            <a:ext cx="8229600" cy="4038600"/>
          </a:xfrm>
        </p:spPr>
        <p:txBody>
          <a:bodyPr/>
          <a:lstStyle/>
          <a:p>
            <a:r>
              <a:rPr lang="en-US" sz="2800"/>
              <a:t>Helps us critically assess </a:t>
            </a:r>
            <a:r>
              <a:rPr lang="en-US" sz="2800" i="1"/>
              <a:t>‘common sense’ </a:t>
            </a:r>
            <a:r>
              <a:rPr lang="en-US" sz="2800"/>
              <a:t>ideas.</a:t>
            </a:r>
          </a:p>
          <a:p>
            <a:r>
              <a:rPr lang="en-US" sz="2800"/>
              <a:t>Reveals the opportunities &amp; constraints in our lives</a:t>
            </a:r>
          </a:p>
          <a:p>
            <a:r>
              <a:rPr lang="en-US" sz="2800"/>
              <a:t>Empowers us to be active participants in our society</a:t>
            </a:r>
            <a:r>
              <a:rPr lang="en-US" sz="2400" i="1"/>
              <a:t> (identifying social forces and understanding their consequences).</a:t>
            </a:r>
          </a:p>
          <a:p>
            <a:r>
              <a:rPr lang="en-US" sz="2800"/>
              <a:t>Helps us live in a diverse world by facilitating a critical assessment of our way of life.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4313"/>
            <a:ext cx="7848600" cy="1309687"/>
          </a:xfrm>
        </p:spPr>
        <p:txBody>
          <a:bodyPr/>
          <a:lstStyle/>
          <a:p>
            <a:pPr algn="ctr"/>
            <a:r>
              <a:rPr lang="en-US" b="1">
                <a:solidFill>
                  <a:srgbClr val="0033CC"/>
                </a:solidFill>
              </a:rPr>
              <a:t>What Sociologists Do</a:t>
            </a:r>
            <a:r>
              <a:rPr lang="en-US" sz="4000">
                <a:solidFill>
                  <a:srgbClr val="0033CC"/>
                </a:solidFill>
              </a:rPr>
              <a:t/>
            </a:r>
            <a:br>
              <a:rPr lang="en-US" sz="4000">
                <a:solidFill>
                  <a:srgbClr val="0033CC"/>
                </a:solidFill>
              </a:rPr>
            </a:br>
            <a:r>
              <a:rPr lang="en-US" sz="3200">
                <a:solidFill>
                  <a:srgbClr val="800080"/>
                </a:solidFill>
              </a:rPr>
              <a:t>-Applied Sociology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9812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>
                <a:solidFill>
                  <a:srgbClr val="990033"/>
                </a:solidFill>
              </a:rPr>
              <a:t>Shaping public policy and law</a:t>
            </a:r>
          </a:p>
          <a:p>
            <a:pPr>
              <a:lnSpc>
                <a:spcPct val="80000"/>
              </a:lnSpc>
            </a:pPr>
            <a:r>
              <a:rPr lang="en-US" sz="3600">
                <a:solidFill>
                  <a:srgbClr val="990033"/>
                </a:solidFill>
              </a:rPr>
              <a:t>Various professional fields –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4400">
                <a:solidFill>
                  <a:srgbClr val="990033"/>
                </a:solidFill>
              </a:rPr>
              <a:t>	</a:t>
            </a:r>
            <a:r>
              <a:rPr lang="en-US" sz="2400"/>
              <a:t>Advertising, Banking, Criminal Justice, Education, Government, Healthcare, Public Relations and Research</a:t>
            </a:r>
          </a:p>
          <a:p>
            <a:pPr>
              <a:lnSpc>
                <a:spcPct val="80000"/>
              </a:lnSpc>
            </a:pPr>
            <a:r>
              <a:rPr lang="en-US" sz="3600">
                <a:solidFill>
                  <a:srgbClr val="990033"/>
                </a:solidFill>
              </a:rPr>
              <a:t>Other areas of concentration-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-Clinical Sociology </a:t>
            </a:r>
            <a:r>
              <a:rPr lang="en-US" sz="2300" i="1"/>
              <a:t>(focuses on a person’s web of social relationships)</a:t>
            </a:r>
            <a:r>
              <a:rPr lang="en-US" sz="240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 -Evaluation research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157287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A Global Perspective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17713"/>
            <a:ext cx="8124825" cy="45354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b="1" i="1"/>
              <a:t>-The study of the larger world and our society’s place in it.</a:t>
            </a:r>
          </a:p>
          <a:p>
            <a:r>
              <a:rPr lang="en-US" sz="2800"/>
              <a:t>Where we live makes a great deal of difference.</a:t>
            </a:r>
          </a:p>
          <a:p>
            <a:r>
              <a:rPr lang="en-US" sz="2800"/>
              <a:t>Societies throughout the world are increasingly interconnected (the </a:t>
            </a:r>
            <a:r>
              <a:rPr lang="en-US" sz="2800" i="1"/>
              <a:t>‘global village’</a:t>
            </a:r>
            <a:r>
              <a:rPr lang="en-US" sz="2800"/>
              <a:t> concept).</a:t>
            </a:r>
          </a:p>
          <a:p>
            <a:r>
              <a:rPr lang="en-US" sz="2800"/>
              <a:t>Many social problems that we face in the US are far more serious elsewhere.</a:t>
            </a:r>
          </a:p>
          <a:p>
            <a:r>
              <a:rPr lang="en-US" sz="2800"/>
              <a:t>Thinking globally helps us learn more about ourselves – </a:t>
            </a:r>
            <a:r>
              <a:rPr lang="en-US" sz="1800"/>
              <a:t>why do we deal with circumstances differently?</a:t>
            </a:r>
          </a:p>
          <a:p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pPr algn="ctr"/>
            <a:r>
              <a:rPr lang="en-US" sz="4000" b="1">
                <a:solidFill>
                  <a:srgbClr val="CC0066"/>
                </a:solidFill>
              </a:rPr>
              <a:t>THE ORIGINS OF SOCIOLOGY</a:t>
            </a:r>
            <a:r>
              <a:rPr lang="en-US" sz="4000">
                <a:solidFill>
                  <a:srgbClr val="CCFF33"/>
                </a:solidFill>
              </a:rPr>
              <a:t/>
            </a:r>
            <a:br>
              <a:rPr lang="en-US" sz="4000">
                <a:solidFill>
                  <a:srgbClr val="CCFF33"/>
                </a:solidFill>
              </a:rPr>
            </a:br>
            <a:r>
              <a:rPr lang="en-US" sz="4000">
                <a:solidFill>
                  <a:srgbClr val="0033CC"/>
                </a:solidFill>
              </a:rPr>
              <a:t>Social Change &amp; Sociology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458200" cy="4724400"/>
          </a:xfrm>
        </p:spPr>
        <p:txBody>
          <a:bodyPr/>
          <a:lstStyle/>
          <a:p>
            <a:r>
              <a:rPr lang="en-US">
                <a:solidFill>
                  <a:srgbClr val="990099"/>
                </a:solidFill>
              </a:rPr>
              <a:t>Industrial technology</a:t>
            </a:r>
          </a:p>
          <a:p>
            <a:pPr>
              <a:buFont typeface="Wingdings" pitchFamily="2" charset="2"/>
              <a:buNone/>
            </a:pPr>
            <a:r>
              <a:rPr lang="en-US" sz="3600">
                <a:solidFill>
                  <a:srgbClr val="FFCC00"/>
                </a:solidFill>
              </a:rPr>
              <a:t>	</a:t>
            </a:r>
            <a:r>
              <a:rPr lang="en-US" sz="2000" b="1"/>
              <a:t>	When large mills and factories replaced subsistence agriculture 	and small scale manufacturing, the new system separated families and weakened long-standing traditions</a:t>
            </a:r>
          </a:p>
          <a:p>
            <a:r>
              <a:rPr lang="en-US">
                <a:solidFill>
                  <a:srgbClr val="990099"/>
                </a:solidFill>
              </a:rPr>
              <a:t>The growth of cities – Urbanization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FFCC00"/>
                </a:solidFill>
              </a:rPr>
              <a:t>		</a:t>
            </a:r>
            <a:r>
              <a:rPr lang="en-US" sz="2000" b="1"/>
              <a:t>Former land owners who lost their land migrated to the cities in search of work in the factories. With urbanization came problems such as pollution, crime, homelessness</a:t>
            </a:r>
          </a:p>
          <a:p>
            <a:r>
              <a:rPr lang="en-US">
                <a:solidFill>
                  <a:srgbClr val="990099"/>
                </a:solidFill>
              </a:rPr>
              <a:t>Political change – </a:t>
            </a:r>
            <a:r>
              <a:rPr lang="en-US" sz="2400" i="1">
                <a:solidFill>
                  <a:srgbClr val="990099"/>
                </a:solidFill>
              </a:rPr>
              <a:t>(Individualism)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FFCC00"/>
                </a:solidFill>
              </a:rPr>
              <a:t>		</a:t>
            </a:r>
            <a:r>
              <a:rPr lang="en-US" sz="2000" b="1"/>
              <a:t>Economic development gave rise to expressions</a:t>
            </a:r>
            <a:r>
              <a:rPr lang="en-US" sz="2000"/>
              <a:t> </a:t>
            </a:r>
            <a:r>
              <a:rPr lang="en-US" sz="2000" b="1"/>
              <a:t>such as: individual liberty and individual rights.</a:t>
            </a:r>
            <a:endParaRPr lang="en-US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93038" cy="914400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Science and Sociology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52600"/>
            <a:ext cx="80010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The early thinkers were fascinated by the nature of human society and were more interested in conceiving an ideal society rather than analyzing it as it was.</a:t>
            </a:r>
          </a:p>
          <a:p>
            <a:pPr>
              <a:lnSpc>
                <a:spcPct val="80000"/>
              </a:lnSpc>
            </a:pPr>
            <a:r>
              <a:rPr lang="en-US" sz="2800"/>
              <a:t>The founding fathers of Sociology, on the other hand cared about how it can be improved.</a:t>
            </a:r>
          </a:p>
          <a:p>
            <a:pPr>
              <a:lnSpc>
                <a:spcPct val="80000"/>
              </a:lnSpc>
            </a:pPr>
            <a:r>
              <a:rPr lang="en-US" sz="2800"/>
              <a:t>The name Sociology was coined by Auguste Comte (a French thinker). He saw Sociology as the product of a three-stage historical development: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1400">
              <a:solidFill>
                <a:srgbClr val="006600"/>
              </a:solidFill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solidFill>
                  <a:srgbClr val="006600"/>
                </a:solidFill>
              </a:rPr>
              <a:t>Comte favored </a:t>
            </a:r>
            <a:r>
              <a:rPr lang="en-US" sz="2400" b="1">
                <a:solidFill>
                  <a:srgbClr val="990000"/>
                </a:solidFill>
              </a:rPr>
              <a:t>positivism</a:t>
            </a:r>
            <a:r>
              <a:rPr lang="en-US" sz="2400">
                <a:solidFill>
                  <a:srgbClr val="006600"/>
                </a:solidFill>
              </a:rPr>
              <a:t> – a way of understanding based on science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what sociology is and explain what it means to have a sociological imagination</a:t>
            </a:r>
            <a:endParaRPr lang="en-US" dirty="0"/>
          </a:p>
        </p:txBody>
      </p:sp>
      <p:pic>
        <p:nvPicPr>
          <p:cNvPr id="1027" name="Picture 3" descr="C:\Users\kelly.mcvey\AppData\Local\Microsoft\Windows\Temporary Internet Files\Content.IE5\WH63JM1J\MC90005614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1795882" cy="1438351"/>
          </a:xfrm>
          <a:prstGeom prst="rect">
            <a:avLst/>
          </a:prstGeom>
          <a:noFill/>
        </p:spPr>
      </p:pic>
      <p:pic>
        <p:nvPicPr>
          <p:cNvPr id="1028" name="Picture 4" descr="C:\Users\kelly.mcvey\AppData\Local\Microsoft\Windows\Temporary Internet Files\Content.IE5\GCLMC3VO\MC90039084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819400"/>
            <a:ext cx="3173436" cy="3735339"/>
          </a:xfrm>
          <a:prstGeom prst="rect">
            <a:avLst/>
          </a:prstGeom>
          <a:noFill/>
        </p:spPr>
      </p:pic>
      <p:pic>
        <p:nvPicPr>
          <p:cNvPr id="1029" name="Picture 5" descr="C:\Users\kelly.mcvey\AppData\Local\Microsoft\Windows\Temporary Internet Files\Content.IE5\GCLMC3VO\MP900382687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895600"/>
            <a:ext cx="37338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85800"/>
            <a:ext cx="84582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On a separate piece of paper, </a:t>
            </a:r>
            <a:br>
              <a:rPr lang="en-US" dirty="0" smtClean="0"/>
            </a:br>
            <a:r>
              <a:rPr lang="en-US" dirty="0" smtClean="0"/>
              <a:t>make a list of all the groups </a:t>
            </a:r>
            <a:br>
              <a:rPr lang="en-US" dirty="0" smtClean="0"/>
            </a:br>
            <a:r>
              <a:rPr lang="en-US" dirty="0" smtClean="0"/>
              <a:t>you can think of…..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85800"/>
            <a:ext cx="84582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Next, circle-underline-star-whatever the groups that you belong to…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Game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Career--salaries</a:t>
            </a:r>
          </a:p>
          <a:p>
            <a:r>
              <a:rPr lang="en-US" dirty="0" smtClean="0"/>
              <a:t>College—bank loans</a:t>
            </a:r>
          </a:p>
          <a:p>
            <a:r>
              <a:rPr lang="en-US" dirty="0" smtClean="0"/>
              <a:t>Buy/sell house</a:t>
            </a:r>
          </a:p>
          <a:p>
            <a:r>
              <a:rPr lang="en-US" dirty="0" smtClean="0"/>
              <a:t>Getting married</a:t>
            </a:r>
          </a:p>
          <a:p>
            <a:r>
              <a:rPr lang="en-US" dirty="0" smtClean="0"/>
              <a:t>Having babies</a:t>
            </a:r>
          </a:p>
          <a:p>
            <a:r>
              <a:rPr lang="en-US" dirty="0" smtClean="0"/>
              <a:t>Insurance</a:t>
            </a:r>
          </a:p>
          <a:p>
            <a:r>
              <a:rPr lang="en-US" dirty="0" smtClean="0"/>
              <a:t>Retirement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5943600" cy="137160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Sociology is…</a:t>
            </a:r>
            <a:endParaRPr lang="en-US" sz="8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286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~~~The scientific study of </a:t>
            </a:r>
            <a:r>
              <a:rPr lang="en-US" sz="3200" smtClean="0"/>
              <a:t>social structure~~~</a:t>
            </a:r>
            <a:endParaRPr lang="en-US" sz="3200" dirty="0" smtClean="0"/>
          </a:p>
          <a:p>
            <a:r>
              <a:rPr lang="en-US" sz="3200" dirty="0" smtClean="0"/>
              <a:t>*So…..what is social structure?</a:t>
            </a:r>
          </a:p>
          <a:p>
            <a:r>
              <a:rPr lang="en-US" sz="3200" dirty="0" smtClean="0"/>
              <a:t>*Social structure is the patterned interaction of people in social relationships</a:t>
            </a:r>
          </a:p>
          <a:p>
            <a:r>
              <a:rPr lang="en-US" sz="3200" dirty="0" smtClean="0"/>
              <a:t>*How are there “patterns” in the way people interact?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Info </a:t>
            </a:r>
            <a:r>
              <a:rPr lang="en-US" dirty="0" err="1" smtClean="0"/>
              <a:t>Notecards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at the top (First and Last)/ Sociology </a:t>
            </a:r>
          </a:p>
          <a:p>
            <a:r>
              <a:rPr lang="en-US" dirty="0" smtClean="0"/>
              <a:t>Guardian/Parents’ name(s), email addresses, phone numbers (fill in what you know)</a:t>
            </a:r>
          </a:p>
          <a:p>
            <a:r>
              <a:rPr lang="en-US" dirty="0" smtClean="0"/>
              <a:t>Your daily schedule (1</a:t>
            </a:r>
            <a:r>
              <a:rPr lang="en-US" baseline="30000" dirty="0" smtClean="0"/>
              <a:t>st</a:t>
            </a:r>
            <a:r>
              <a:rPr lang="en-US" dirty="0" smtClean="0"/>
              <a:t> hour through GPS)</a:t>
            </a:r>
          </a:p>
          <a:p>
            <a:pPr lvl="1"/>
            <a:r>
              <a:rPr lang="en-US" dirty="0" smtClean="0"/>
              <a:t>Include room # and teacher’s last name please</a:t>
            </a:r>
          </a:p>
          <a:p>
            <a:r>
              <a:rPr lang="en-US" dirty="0" smtClean="0"/>
              <a:t>On the back….</a:t>
            </a:r>
          </a:p>
          <a:p>
            <a:pPr lvl="1"/>
            <a:r>
              <a:rPr lang="en-US" dirty="0" smtClean="0"/>
              <a:t>Extracurricular activities (sports, clubs, work etc.)</a:t>
            </a:r>
          </a:p>
          <a:p>
            <a:pPr lvl="1"/>
            <a:r>
              <a:rPr lang="en-US" dirty="0" smtClean="0"/>
              <a:t>Anything you want me to know about you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Historical Background of Sociology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in the 1800’s due to rapid social changes in Europe following the Industrial Revolution</a:t>
            </a:r>
          </a:p>
          <a:p>
            <a:r>
              <a:rPr lang="en-US" dirty="0" smtClean="0"/>
              <a:t>Economy based on large-scale production</a:t>
            </a:r>
          </a:p>
          <a:p>
            <a:r>
              <a:rPr lang="en-US" dirty="0" smtClean="0"/>
              <a:t>Growth of urban population</a:t>
            </a:r>
          </a:p>
          <a:p>
            <a:r>
              <a:rPr lang="en-US" dirty="0" smtClean="0"/>
              <a:t>Focus on individual liberties and rights</a:t>
            </a:r>
          </a:p>
          <a:p>
            <a:r>
              <a:rPr lang="en-US" dirty="0" smtClean="0"/>
              <a:t>Scholars believed the social world operated according to systematic properties and laws.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Sociology….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concerned with the study of groups—how they are formed and how they change—and with the action of individuals within these groups </a:t>
            </a:r>
          </a:p>
          <a:p>
            <a:r>
              <a:rPr lang="en-US" dirty="0" smtClean="0"/>
              <a:t>Is the study of human beings and their interaction with </a:t>
            </a:r>
            <a:r>
              <a:rPr lang="en-US" smtClean="0"/>
              <a:t>each other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jor in Sociology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rcRect t="13336" b="13336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val 4"/>
          <p:cNvSpPr>
            <a:spLocks noChangeArrowheads="1"/>
          </p:cNvSpPr>
          <p:nvPr/>
        </p:nvSpPr>
        <p:spPr bwMode="auto">
          <a:xfrm>
            <a:off x="3200400" y="3048000"/>
            <a:ext cx="2819400" cy="1828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3657600" y="3200400"/>
            <a:ext cx="127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Sociology</a:t>
            </a: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3429000" y="3581400"/>
            <a:ext cx="22733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Scientific study of social </a:t>
            </a:r>
          </a:p>
          <a:p>
            <a:r>
              <a:rPr lang="en-US" sz="1400"/>
              <a:t>structure, study of group,</a:t>
            </a:r>
          </a:p>
          <a:p>
            <a:r>
              <a:rPr lang="en-US" sz="1400"/>
              <a:t>Study of patterns of social </a:t>
            </a:r>
          </a:p>
          <a:p>
            <a:r>
              <a:rPr lang="en-US" sz="1400"/>
              <a:t>interaction</a:t>
            </a:r>
          </a:p>
        </p:txBody>
      </p:sp>
      <p:sp>
        <p:nvSpPr>
          <p:cNvPr id="2053" name="Line 7"/>
          <p:cNvSpPr>
            <a:spLocks noChangeShapeType="1"/>
          </p:cNvSpPr>
          <p:nvPr/>
        </p:nvSpPr>
        <p:spPr bwMode="auto">
          <a:xfrm flipH="1">
            <a:off x="2362200" y="41148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4" name="Oval 8"/>
          <p:cNvSpPr>
            <a:spLocks noChangeArrowheads="1"/>
          </p:cNvSpPr>
          <p:nvPr/>
        </p:nvSpPr>
        <p:spPr bwMode="auto">
          <a:xfrm>
            <a:off x="838200" y="4267200"/>
            <a:ext cx="1676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Text Box 9"/>
          <p:cNvSpPr txBox="1">
            <a:spLocks noChangeArrowheads="1"/>
          </p:cNvSpPr>
          <p:nvPr/>
        </p:nvSpPr>
        <p:spPr bwMode="auto">
          <a:xfrm>
            <a:off x="914400" y="4343400"/>
            <a:ext cx="149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Perspectives</a:t>
            </a:r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228600" y="5029200"/>
            <a:ext cx="27432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Rectangle 11"/>
          <p:cNvSpPr>
            <a:spLocks noChangeArrowheads="1"/>
          </p:cNvSpPr>
          <p:nvPr/>
        </p:nvSpPr>
        <p:spPr bwMode="auto">
          <a:xfrm>
            <a:off x="304800" y="914400"/>
            <a:ext cx="190500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Rectangle 12"/>
          <p:cNvSpPr>
            <a:spLocks noChangeArrowheads="1"/>
          </p:cNvSpPr>
          <p:nvPr/>
        </p:nvSpPr>
        <p:spPr bwMode="auto">
          <a:xfrm>
            <a:off x="3048000" y="4876800"/>
            <a:ext cx="28194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Line 13"/>
          <p:cNvSpPr>
            <a:spLocks noChangeShapeType="1"/>
          </p:cNvSpPr>
          <p:nvPr/>
        </p:nvSpPr>
        <p:spPr bwMode="auto">
          <a:xfrm flipH="1">
            <a:off x="838200" y="48006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0" name="Line 14"/>
          <p:cNvSpPr>
            <a:spLocks noChangeShapeType="1"/>
          </p:cNvSpPr>
          <p:nvPr/>
        </p:nvSpPr>
        <p:spPr bwMode="auto">
          <a:xfrm>
            <a:off x="2438400" y="46482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1" name="Line 15"/>
          <p:cNvSpPr>
            <a:spLocks noChangeShapeType="1"/>
          </p:cNvSpPr>
          <p:nvPr/>
        </p:nvSpPr>
        <p:spPr bwMode="auto">
          <a:xfrm flipH="1" flipV="1">
            <a:off x="1905000" y="40386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2" name="Oval 16"/>
          <p:cNvSpPr>
            <a:spLocks noChangeArrowheads="1"/>
          </p:cNvSpPr>
          <p:nvPr/>
        </p:nvSpPr>
        <p:spPr bwMode="auto">
          <a:xfrm>
            <a:off x="5791200" y="2590800"/>
            <a:ext cx="2133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People/ideas</a:t>
            </a:r>
          </a:p>
        </p:txBody>
      </p:sp>
      <p:sp>
        <p:nvSpPr>
          <p:cNvPr id="2063" name="Line 18"/>
          <p:cNvSpPr>
            <a:spLocks noChangeShapeType="1"/>
          </p:cNvSpPr>
          <p:nvPr/>
        </p:nvSpPr>
        <p:spPr bwMode="auto">
          <a:xfrm flipV="1">
            <a:off x="5486400" y="30480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4" name="Rectangle 19"/>
          <p:cNvSpPr>
            <a:spLocks noChangeArrowheads="1"/>
          </p:cNvSpPr>
          <p:nvPr/>
        </p:nvSpPr>
        <p:spPr bwMode="auto">
          <a:xfrm>
            <a:off x="3048000" y="685800"/>
            <a:ext cx="22860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65" name="Rectangle 20"/>
          <p:cNvSpPr>
            <a:spLocks noChangeArrowheads="1"/>
          </p:cNvSpPr>
          <p:nvPr/>
        </p:nvSpPr>
        <p:spPr bwMode="auto">
          <a:xfrm>
            <a:off x="6324600" y="3276600"/>
            <a:ext cx="25908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Rectangle 21"/>
          <p:cNvSpPr>
            <a:spLocks noChangeArrowheads="1"/>
          </p:cNvSpPr>
          <p:nvPr/>
        </p:nvSpPr>
        <p:spPr bwMode="auto">
          <a:xfrm>
            <a:off x="2895600" y="1905000"/>
            <a:ext cx="2743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67" name="Rectangle 22"/>
          <p:cNvSpPr>
            <a:spLocks noChangeArrowheads="1"/>
          </p:cNvSpPr>
          <p:nvPr/>
        </p:nvSpPr>
        <p:spPr bwMode="auto">
          <a:xfrm>
            <a:off x="5943600" y="4572000"/>
            <a:ext cx="28194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8" name="Rectangle 23"/>
          <p:cNvSpPr>
            <a:spLocks noChangeArrowheads="1"/>
          </p:cNvSpPr>
          <p:nvPr/>
        </p:nvSpPr>
        <p:spPr bwMode="auto">
          <a:xfrm>
            <a:off x="6172200" y="1066800"/>
            <a:ext cx="26670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9" name="Text Box 26"/>
          <p:cNvSpPr txBox="1">
            <a:spLocks noChangeArrowheads="1"/>
          </p:cNvSpPr>
          <p:nvPr/>
        </p:nvSpPr>
        <p:spPr bwMode="auto">
          <a:xfrm>
            <a:off x="3048000" y="762000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Comte</a:t>
            </a:r>
          </a:p>
        </p:txBody>
      </p:sp>
      <p:sp>
        <p:nvSpPr>
          <p:cNvPr id="2070" name="Text Box 27"/>
          <p:cNvSpPr txBox="1">
            <a:spLocks noChangeArrowheads="1"/>
          </p:cNvSpPr>
          <p:nvPr/>
        </p:nvSpPr>
        <p:spPr bwMode="auto">
          <a:xfrm>
            <a:off x="2895600" y="19050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Marx</a:t>
            </a:r>
          </a:p>
        </p:txBody>
      </p:sp>
      <p:sp>
        <p:nvSpPr>
          <p:cNvPr id="2071" name="Text Box 28"/>
          <p:cNvSpPr txBox="1">
            <a:spLocks noChangeArrowheads="1"/>
          </p:cNvSpPr>
          <p:nvPr/>
        </p:nvSpPr>
        <p:spPr bwMode="auto">
          <a:xfrm>
            <a:off x="6248400" y="1143000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Weber</a:t>
            </a:r>
          </a:p>
        </p:txBody>
      </p:sp>
      <p:sp>
        <p:nvSpPr>
          <p:cNvPr id="2072" name="Text Box 29"/>
          <p:cNvSpPr txBox="1">
            <a:spLocks noChangeArrowheads="1"/>
          </p:cNvSpPr>
          <p:nvPr/>
        </p:nvSpPr>
        <p:spPr bwMode="auto">
          <a:xfrm>
            <a:off x="6400800" y="3276600"/>
            <a:ext cx="120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Martineau</a:t>
            </a:r>
          </a:p>
        </p:txBody>
      </p:sp>
      <p:sp>
        <p:nvSpPr>
          <p:cNvPr id="2073" name="Text Box 30"/>
          <p:cNvSpPr txBox="1">
            <a:spLocks noChangeArrowheads="1"/>
          </p:cNvSpPr>
          <p:nvPr/>
        </p:nvSpPr>
        <p:spPr bwMode="auto">
          <a:xfrm>
            <a:off x="6019800" y="4648200"/>
            <a:ext cx="116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Durkheim</a:t>
            </a:r>
          </a:p>
        </p:txBody>
      </p:sp>
      <p:sp>
        <p:nvSpPr>
          <p:cNvPr id="2074" name="Line 31"/>
          <p:cNvSpPr>
            <a:spLocks noChangeShapeType="1"/>
          </p:cNvSpPr>
          <p:nvPr/>
        </p:nvSpPr>
        <p:spPr bwMode="auto">
          <a:xfrm>
            <a:off x="7848600" y="30480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75" name="Line 32"/>
          <p:cNvSpPr>
            <a:spLocks noChangeShapeType="1"/>
          </p:cNvSpPr>
          <p:nvPr/>
        </p:nvSpPr>
        <p:spPr bwMode="auto">
          <a:xfrm flipH="1">
            <a:off x="6172200" y="3124200"/>
            <a:ext cx="76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76" name="Line 33"/>
          <p:cNvSpPr>
            <a:spLocks noChangeShapeType="1"/>
          </p:cNvSpPr>
          <p:nvPr/>
        </p:nvSpPr>
        <p:spPr bwMode="auto">
          <a:xfrm flipH="1" flipV="1">
            <a:off x="5638800" y="25908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77" name="Line 34"/>
          <p:cNvSpPr>
            <a:spLocks noChangeShapeType="1"/>
          </p:cNvSpPr>
          <p:nvPr/>
        </p:nvSpPr>
        <p:spPr bwMode="auto">
          <a:xfrm flipV="1">
            <a:off x="6477000" y="2438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78" name="Line 35"/>
          <p:cNvSpPr>
            <a:spLocks noChangeShapeType="1"/>
          </p:cNvSpPr>
          <p:nvPr/>
        </p:nvSpPr>
        <p:spPr bwMode="auto">
          <a:xfrm flipH="1" flipV="1">
            <a:off x="5334000" y="1295400"/>
            <a:ext cx="990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79" name="TextBox 32"/>
          <p:cNvSpPr txBox="1">
            <a:spLocks noChangeArrowheads="1"/>
          </p:cNvSpPr>
          <p:nvPr/>
        </p:nvSpPr>
        <p:spPr bwMode="auto">
          <a:xfrm>
            <a:off x="304800" y="1066800"/>
            <a:ext cx="16351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Name of perspective:</a:t>
            </a:r>
          </a:p>
          <a:p>
            <a:endParaRPr lang="en-US" sz="1200"/>
          </a:p>
          <a:p>
            <a:endParaRPr lang="en-US" sz="1200"/>
          </a:p>
          <a:p>
            <a:r>
              <a:rPr lang="en-US" sz="1200"/>
              <a:t>Define:</a:t>
            </a:r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r>
              <a:rPr lang="en-US" sz="1200"/>
              <a:t>Key words:</a:t>
            </a:r>
          </a:p>
        </p:txBody>
      </p:sp>
      <p:sp>
        <p:nvSpPr>
          <p:cNvPr id="2080" name="Rectangle 33"/>
          <p:cNvSpPr>
            <a:spLocks noChangeArrowheads="1"/>
          </p:cNvSpPr>
          <p:nvPr/>
        </p:nvSpPr>
        <p:spPr bwMode="auto">
          <a:xfrm>
            <a:off x="304800" y="5105400"/>
            <a:ext cx="2286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Name of perspective:</a:t>
            </a:r>
          </a:p>
          <a:p>
            <a:endParaRPr lang="en-US" sz="1200"/>
          </a:p>
          <a:p>
            <a:endParaRPr lang="en-US" sz="1200"/>
          </a:p>
          <a:p>
            <a:r>
              <a:rPr lang="en-US" sz="1200"/>
              <a:t>Define:</a:t>
            </a:r>
          </a:p>
          <a:p>
            <a:endParaRPr lang="en-US" sz="1200"/>
          </a:p>
          <a:p>
            <a:r>
              <a:rPr lang="en-US" sz="1200"/>
              <a:t>Key words:</a:t>
            </a:r>
          </a:p>
        </p:txBody>
      </p:sp>
      <p:sp>
        <p:nvSpPr>
          <p:cNvPr id="2081" name="Rectangle 34"/>
          <p:cNvSpPr>
            <a:spLocks noChangeArrowheads="1"/>
          </p:cNvSpPr>
          <p:nvPr/>
        </p:nvSpPr>
        <p:spPr bwMode="auto">
          <a:xfrm>
            <a:off x="2971800" y="5029200"/>
            <a:ext cx="2819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Name of perspective:</a:t>
            </a:r>
          </a:p>
          <a:p>
            <a:endParaRPr lang="en-US" sz="1200"/>
          </a:p>
          <a:p>
            <a:endParaRPr lang="en-US" sz="1200"/>
          </a:p>
          <a:p>
            <a:r>
              <a:rPr lang="en-US" sz="1200"/>
              <a:t>Define:</a:t>
            </a:r>
          </a:p>
          <a:p>
            <a:endParaRPr lang="en-US" sz="1200"/>
          </a:p>
          <a:p>
            <a:endParaRPr lang="en-US" sz="1200"/>
          </a:p>
          <a:p>
            <a:r>
              <a:rPr lang="en-US" sz="1200"/>
              <a:t>Key words:</a:t>
            </a:r>
          </a:p>
        </p:txBody>
      </p:sp>
      <p:sp>
        <p:nvSpPr>
          <p:cNvPr id="2082" name="TextBox 34"/>
          <p:cNvSpPr txBox="1">
            <a:spLocks noChangeArrowheads="1"/>
          </p:cNvSpPr>
          <p:nvPr/>
        </p:nvSpPr>
        <p:spPr bwMode="auto">
          <a:xfrm>
            <a:off x="4953000" y="228600"/>
            <a:ext cx="4057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NAME_________________________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943600" y="5791200"/>
            <a:ext cx="26670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943600" y="5867400"/>
            <a:ext cx="1496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Wright Mills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8001000" cy="44958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Sociologists attempt to explain events without relying on personal factors…societal v. personal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Someone who can’t find a job is _______.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Homelessness is a result of __________.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Immigrants come here because of _______.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Sociologists might explain things like this….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Gangs….young men join gangs because they have been taught by society to be “masculine”</a:t>
            </a:r>
          </a:p>
          <a:p>
            <a:r>
              <a:rPr lang="en-US" dirty="0" smtClean="0"/>
              <a:t>Higher divorce rates…More women divorce because the social trend toward sexual equality</a:t>
            </a:r>
          </a:p>
          <a:p>
            <a:r>
              <a:rPr lang="en-US" dirty="0" smtClean="0"/>
              <a:t>Teen suicide…Teens commit suicide because of peer group expectations of performance, material possessions, and physical appearance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Mugger story…page 9</a:t>
            </a:r>
            <a:endParaRPr lang="en-US" dirty="0"/>
          </a:p>
        </p:txBody>
      </p:sp>
      <p:pic>
        <p:nvPicPr>
          <p:cNvPr id="1026" name="Picture 2" descr="C:\Documents and Settings\wheelek\Local Settings\Temporary Internet Files\Content.IE5\7NTZJ7OP\MCj02871560000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66800"/>
            <a:ext cx="4197036" cy="5018256"/>
          </a:xfrm>
          <a:prstGeom prst="rect">
            <a:avLst/>
          </a:prstGeom>
          <a:noFill/>
        </p:spPr>
      </p:pic>
      <p:pic>
        <p:nvPicPr>
          <p:cNvPr id="1030" name="Picture 6" descr="C:\Documents and Settings\wheelek\Local Settings\Temporary Internet Files\Content.IE5\39302CA6\MPj0431018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733800"/>
            <a:ext cx="28956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card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Mrs. McVey			Sociology 1</a:t>
            </a:r>
            <a:r>
              <a:rPr lang="en-US" baseline="30000" dirty="0" smtClean="0"/>
              <a:t>st</a:t>
            </a:r>
            <a:r>
              <a:rPr lang="en-US" dirty="0" smtClean="0"/>
              <a:t> hour</a:t>
            </a:r>
          </a:p>
          <a:p>
            <a:r>
              <a:rPr lang="en-US" dirty="0" smtClean="0"/>
              <a:t>Vanessa Wheeler	</a:t>
            </a:r>
            <a:r>
              <a:rPr lang="en-US" dirty="0" smtClean="0">
                <a:hlinkClick r:id="rId2"/>
              </a:rPr>
              <a:t>mom@mom.com</a:t>
            </a:r>
            <a:endParaRPr lang="en-US" dirty="0" smtClean="0"/>
          </a:p>
          <a:p>
            <a:r>
              <a:rPr lang="en-US" dirty="0" smtClean="0"/>
              <a:t>Dan Wheeler	</a:t>
            </a:r>
            <a:r>
              <a:rPr lang="en-US" dirty="0" smtClean="0">
                <a:hlinkClick r:id="rId3"/>
              </a:rPr>
              <a:t>Daddy@dad.com</a:t>
            </a:r>
            <a:r>
              <a:rPr lang="en-US" dirty="0" smtClean="0"/>
              <a:t> 402-123-5678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	Sociology		McVey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en-US" baseline="30000" dirty="0" smtClean="0"/>
              <a:t>nd	Government	Williams</a:t>
            </a:r>
            <a:endParaRPr lang="en-US" dirty="0" smtClean="0"/>
          </a:p>
          <a:p>
            <a:r>
              <a:rPr lang="en-US" dirty="0" smtClean="0"/>
              <a:t>3</a:t>
            </a:r>
            <a:r>
              <a:rPr lang="en-US" baseline="30000" dirty="0" smtClean="0"/>
              <a:t>rd	English		Smith</a:t>
            </a:r>
            <a:endParaRPr lang="en-US" dirty="0" smtClean="0"/>
          </a:p>
          <a:p>
            <a:r>
              <a:rPr lang="en-US" dirty="0" smtClean="0"/>
              <a:t>4</a:t>
            </a:r>
            <a:r>
              <a:rPr lang="en-US" baseline="30000" dirty="0" smtClean="0"/>
              <a:t>th 	Choir		Reimer</a:t>
            </a:r>
            <a:endParaRPr lang="en-US" dirty="0" smtClean="0"/>
          </a:p>
          <a:p>
            <a:r>
              <a:rPr lang="en-US" dirty="0" smtClean="0"/>
              <a:t>5</a:t>
            </a:r>
            <a:r>
              <a:rPr lang="en-US" baseline="30000" dirty="0" smtClean="0"/>
              <a:t>th 	Study hall		Ross</a:t>
            </a:r>
            <a:endParaRPr lang="en-US" dirty="0" smtClean="0"/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GPS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v. Individual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1999 Denver Broncos are Super Bowl Champs!</a:t>
            </a:r>
          </a:p>
          <a:p>
            <a:r>
              <a:rPr lang="en-US" dirty="0" smtClean="0"/>
              <a:t>Other examples?</a:t>
            </a:r>
            <a:endParaRPr lang="en-US" dirty="0"/>
          </a:p>
        </p:txBody>
      </p:sp>
      <p:pic>
        <p:nvPicPr>
          <p:cNvPr id="2050" name="Picture 2" descr="C:\Program Files\Microsoft Office\MEDIA\CAGCAT10\j018316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438400"/>
            <a:ext cx="3653638" cy="3201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115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Conformity…members of a group think, feel, and behave in similar ways. (It’s not a bad thing!)</a:t>
            </a:r>
            <a:br>
              <a:rPr lang="en-US" dirty="0" smtClean="0"/>
            </a:br>
            <a:r>
              <a:rPr lang="en-US" sz="3200" i="1" dirty="0" smtClean="0"/>
              <a:t>More on Conformity later!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419600"/>
            <a:ext cx="1466088" cy="2055264"/>
          </a:xfrm>
          <a:prstGeom prst="rect">
            <a:avLst/>
          </a:prstGeom>
          <a:noFill/>
        </p:spPr>
      </p:pic>
      <p:pic>
        <p:nvPicPr>
          <p:cNvPr id="6" name="Picture 2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419600"/>
            <a:ext cx="1466088" cy="2055264"/>
          </a:xfrm>
          <a:prstGeom prst="rect">
            <a:avLst/>
          </a:prstGeom>
          <a:noFill/>
        </p:spPr>
      </p:pic>
      <p:pic>
        <p:nvPicPr>
          <p:cNvPr id="7" name="Picture 2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419600"/>
            <a:ext cx="1466088" cy="2055264"/>
          </a:xfrm>
          <a:prstGeom prst="rect">
            <a:avLst/>
          </a:prstGeom>
          <a:noFill/>
        </p:spPr>
      </p:pic>
      <p:pic>
        <p:nvPicPr>
          <p:cNvPr id="8" name="Picture 2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343400"/>
            <a:ext cx="1466088" cy="2055264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Sociological Imagination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idea of American sociologist C. Wright Mills</a:t>
            </a:r>
          </a:p>
          <a:p>
            <a:r>
              <a:rPr lang="en-US" dirty="0" smtClean="0"/>
              <a:t>It means the ability to see the link between society and self</a:t>
            </a:r>
          </a:p>
          <a:p>
            <a:r>
              <a:rPr lang="en-US" dirty="0" smtClean="0"/>
              <a:t>Effects of events, social pressures on our daily lives—social awareness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how the field of sociology developed</a:t>
            </a:r>
            <a:endParaRPr lang="en-US" dirty="0"/>
          </a:p>
        </p:txBody>
      </p:sp>
      <p:pic>
        <p:nvPicPr>
          <p:cNvPr id="5" name="Picture 4" descr="soc timelin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667000"/>
            <a:ext cx="7010400" cy="3899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1295400"/>
          </a:xfrm>
          <a:ln w="57150">
            <a:solidFill>
              <a:srgbClr val="000000"/>
            </a:solidFill>
          </a:ln>
        </p:spPr>
        <p:txBody>
          <a:bodyPr/>
          <a:lstStyle/>
          <a:p>
            <a:r>
              <a:rPr kumimoji="1"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Famous Theorists</a:t>
            </a:r>
            <a:br>
              <a:rPr kumimoji="1"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kumimoji="1" 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(you should know)</a:t>
            </a:r>
            <a:endParaRPr kumimoji="1"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209800"/>
            <a:ext cx="1092200" cy="1587500"/>
          </a:xfrm>
          <a:prstGeom prst="rect">
            <a:avLst/>
          </a:prstGeom>
          <a:noFill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200400"/>
            <a:ext cx="1333500" cy="1549400"/>
          </a:xfrm>
          <a:prstGeom prst="rect">
            <a:avLst/>
          </a:prstGeom>
          <a:noFill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2286000"/>
            <a:ext cx="965200" cy="1244600"/>
          </a:xfrm>
          <a:prstGeom prst="rect">
            <a:avLst/>
          </a:prstGeom>
          <a:noFill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4572000"/>
            <a:ext cx="1066800" cy="1270000"/>
          </a:xfrm>
          <a:prstGeom prst="rect">
            <a:avLst/>
          </a:prstGeom>
          <a:noFill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200" y="4648200"/>
            <a:ext cx="1092200" cy="12446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153400" cy="1219200"/>
          </a:xfrm>
          <a:ln w="57150">
            <a:solidFill>
              <a:srgbClr val="000000"/>
            </a:solidFill>
          </a:ln>
        </p:spPr>
        <p:txBody>
          <a:bodyPr/>
          <a:lstStyle/>
          <a:p>
            <a:r>
              <a:rPr kumimoji="1"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Auguste</a:t>
            </a:r>
            <a:r>
              <a:rPr kumimoji="1"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Comte</a:t>
            </a:r>
            <a:r>
              <a:rPr kumimoji="1"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kumimoji="1"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kumimoji="1"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French </a:t>
            </a:r>
            <a:r>
              <a:rPr kumimoji="1"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kumimoji="1"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1798-1857)</a:t>
            </a:r>
            <a:endParaRPr kumimoji="1"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914400" y="4343400"/>
            <a:ext cx="563744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• found (father) of sociology; </a:t>
            </a:r>
            <a:r>
              <a:rPr lang="en-US" b="1" dirty="0" smtClean="0"/>
              <a:t>coined the term sociology</a:t>
            </a:r>
            <a:endParaRPr lang="en-US" b="1" dirty="0"/>
          </a:p>
          <a:p>
            <a:r>
              <a:rPr lang="en-US" dirty="0"/>
              <a:t>•  </a:t>
            </a:r>
            <a:r>
              <a:rPr lang="en-US" b="1" dirty="0" smtClean="0"/>
              <a:t>positivism—have to be positive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Focused on social order (statics) and change (dynamics)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Today, most of his ideas have been </a:t>
            </a:r>
            <a:r>
              <a:rPr lang="en-US" b="1" dirty="0" err="1" smtClean="0"/>
              <a:t>refusted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1026" name="Picture 2" descr="http://www.phillwebb.net/history/nineteenthcentury/Comte/Comt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219200"/>
            <a:ext cx="2381250" cy="314325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153400" cy="1219200"/>
          </a:xfrm>
          <a:ln w="57150">
            <a:solidFill>
              <a:srgbClr val="000000"/>
            </a:solidFill>
          </a:ln>
        </p:spPr>
        <p:txBody>
          <a:bodyPr/>
          <a:lstStyle/>
          <a:p>
            <a:r>
              <a:rPr kumimoji="1"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Harriet Martineau</a:t>
            </a:r>
            <a:br>
              <a:rPr kumimoji="1"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kumimoji="1" 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English (1802-1876)</a:t>
            </a:r>
            <a:endParaRPr kumimoji="1"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914400" y="4343400"/>
            <a:ext cx="670234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• Translated A. Comte’s work into English</a:t>
            </a:r>
          </a:p>
          <a:p>
            <a:r>
              <a:rPr lang="en-US" dirty="0"/>
              <a:t>• Concerned with social change and the plight of women</a:t>
            </a:r>
          </a:p>
          <a:p>
            <a:r>
              <a:rPr lang="en-US" dirty="0"/>
              <a:t>   and children in English factories during the early phases</a:t>
            </a:r>
          </a:p>
          <a:p>
            <a:r>
              <a:rPr lang="en-US" dirty="0"/>
              <a:t>   of industrialization</a:t>
            </a:r>
          </a:p>
          <a:p>
            <a:r>
              <a:rPr lang="en-US" dirty="0"/>
              <a:t>•  First acknowledged female </a:t>
            </a:r>
            <a:r>
              <a:rPr lang="en-US" dirty="0" smtClean="0"/>
              <a:t>sociologist</a:t>
            </a:r>
          </a:p>
          <a:p>
            <a:r>
              <a:rPr lang="en-US" b="1" dirty="0" smtClean="0"/>
              <a:t>Wrote about the link between the oppression of women and slavery</a:t>
            </a:r>
            <a:endParaRPr lang="en-US" b="1" dirty="0"/>
          </a:p>
          <a:p>
            <a:r>
              <a:rPr lang="en-US" dirty="0"/>
              <a:t>•  Examined emerging American society (c 1834)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600200"/>
            <a:ext cx="1922463" cy="26670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964488" cy="1295400"/>
          </a:xfrm>
          <a:ln w="57150"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kumimoji="1" lang="en-US">
                <a:solidFill>
                  <a:schemeClr val="tx1"/>
                </a:solidFill>
              </a:rPr>
              <a:t>Émile Durkheim</a:t>
            </a:r>
            <a:br>
              <a:rPr kumimoji="1" lang="en-US">
                <a:solidFill>
                  <a:schemeClr val="tx1"/>
                </a:solidFill>
              </a:rPr>
            </a:br>
            <a:r>
              <a:rPr kumimoji="1" lang="en-US" sz="2800">
                <a:solidFill>
                  <a:schemeClr val="tx1"/>
                </a:solidFill>
              </a:rPr>
              <a:t>(French) (1858-1917)</a:t>
            </a:r>
            <a:endParaRPr kumimoji="1" 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066800" y="4191000"/>
            <a:ext cx="7620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• Founded sociology as an academic </a:t>
            </a:r>
            <a:r>
              <a:rPr lang="en-US" dirty="0" smtClean="0"/>
              <a:t>discipline—1</a:t>
            </a:r>
            <a:r>
              <a:rPr lang="en-US" baseline="30000" dirty="0" smtClean="0"/>
              <a:t>st</a:t>
            </a:r>
            <a:r>
              <a:rPr lang="en-US" dirty="0" smtClean="0"/>
              <a:t> college Sociology course</a:t>
            </a:r>
            <a:endParaRPr lang="en-US" dirty="0"/>
          </a:p>
          <a:p>
            <a:r>
              <a:rPr lang="en-US" dirty="0"/>
              <a:t>• Famous for his study on suicides (1897)</a:t>
            </a:r>
          </a:p>
          <a:p>
            <a:r>
              <a:rPr lang="en-US" dirty="0"/>
              <a:t>• Use of statistics in sociology</a:t>
            </a:r>
          </a:p>
          <a:p>
            <a:r>
              <a:rPr lang="en-US" dirty="0"/>
              <a:t>• Key concepts:  social facts, social </a:t>
            </a:r>
            <a:r>
              <a:rPr lang="en-US" dirty="0" smtClean="0"/>
              <a:t>structure social </a:t>
            </a:r>
            <a:r>
              <a:rPr lang="en-US" dirty="0"/>
              <a:t>solidarity, collective </a:t>
            </a:r>
            <a:r>
              <a:rPr lang="en-US" dirty="0" smtClean="0"/>
              <a:t>conscience</a:t>
            </a:r>
            <a:r>
              <a:rPr lang="en-US" dirty="0"/>
              <a:t>, </a:t>
            </a:r>
            <a:r>
              <a:rPr lang="en-US" b="1" dirty="0"/>
              <a:t>mechanical and </a:t>
            </a:r>
            <a:r>
              <a:rPr lang="en-US" b="1" dirty="0" smtClean="0"/>
              <a:t>organic solidarity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smtClean="0"/>
              <a:t>Believed each part of society had a function; the consequences that an element of society produces for the maintenance of its social system &amp; believed Religion produces shared beliefs &amp; values which help maintain social order</a:t>
            </a:r>
            <a:endParaRPr lang="en-US" dirty="0"/>
          </a:p>
          <a:p>
            <a:r>
              <a:rPr lang="en-US" dirty="0"/>
              <a:t>  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>
            <a:lum contrast="28000"/>
          </a:blip>
          <a:srcRect/>
          <a:stretch>
            <a:fillRect/>
          </a:stretch>
        </p:blipFill>
        <p:spPr bwMode="auto">
          <a:xfrm>
            <a:off x="3276600" y="1600200"/>
            <a:ext cx="2743200" cy="2436813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543800" cy="1219200"/>
          </a:xfrm>
          <a:ln w="57150"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kumimoji="1" lang="en-US">
                <a:solidFill>
                  <a:schemeClr val="tx1"/>
                </a:solidFill>
              </a:rPr>
              <a:t>Karl Marx</a:t>
            </a:r>
            <a:br>
              <a:rPr kumimoji="1" lang="en-US">
                <a:solidFill>
                  <a:schemeClr val="tx1"/>
                </a:solidFill>
              </a:rPr>
            </a:br>
            <a:r>
              <a:rPr kumimoji="1" lang="en-US" sz="2800">
                <a:solidFill>
                  <a:schemeClr val="tx1"/>
                </a:solidFill>
              </a:rPr>
              <a:t>(German) (1818-1883)</a:t>
            </a:r>
            <a:endParaRPr kumimoji="1"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676400"/>
            <a:ext cx="2179638" cy="27432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28600" y="1828800"/>
            <a:ext cx="51816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• </a:t>
            </a:r>
            <a:r>
              <a:rPr lang="en-US" dirty="0" smtClean="0"/>
              <a:t>Writer focused on conflict as the primary cause of social change</a:t>
            </a:r>
          </a:p>
          <a:p>
            <a:r>
              <a:rPr lang="en-US" dirty="0" smtClean="0"/>
              <a:t>*Founder </a:t>
            </a:r>
            <a:r>
              <a:rPr lang="en-US" dirty="0"/>
              <a:t>of political / economic theory of socialism (communism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• Considered the founder of the conflict </a:t>
            </a:r>
            <a:r>
              <a:rPr lang="en-US" dirty="0" smtClean="0"/>
              <a:t>perspective</a:t>
            </a:r>
          </a:p>
          <a:p>
            <a:r>
              <a:rPr lang="en-US" b="1" dirty="0" smtClean="0"/>
              <a:t>Classless society!</a:t>
            </a:r>
            <a:endParaRPr lang="en-US" b="1" dirty="0"/>
          </a:p>
          <a:p>
            <a:r>
              <a:rPr lang="en-US" dirty="0"/>
              <a:t>• Wrote the </a:t>
            </a:r>
            <a:r>
              <a:rPr lang="en-US" i="1" dirty="0"/>
              <a:t>Communist </a:t>
            </a:r>
            <a:r>
              <a:rPr lang="en-US" i="1" dirty="0" smtClean="0"/>
              <a:t>Manifesto</a:t>
            </a:r>
            <a:endParaRPr lang="en-US" dirty="0"/>
          </a:p>
          <a:p>
            <a:r>
              <a:rPr lang="en-US" dirty="0"/>
              <a:t>• Key concepts:  proletariat, </a:t>
            </a:r>
            <a:r>
              <a:rPr lang="en-US" b="1" dirty="0"/>
              <a:t>bourgeoisie</a:t>
            </a:r>
            <a:r>
              <a:rPr lang="en-US" dirty="0"/>
              <a:t>, </a:t>
            </a:r>
            <a:r>
              <a:rPr lang="en-US" dirty="0" smtClean="0"/>
              <a:t>capitalists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Was ousted from many countries due to his radical beliefs and lived life in poverty</a:t>
            </a:r>
          </a:p>
          <a:p>
            <a:endParaRPr lang="en-US" dirty="0"/>
          </a:p>
        </p:txBody>
      </p:sp>
      <p:pic>
        <p:nvPicPr>
          <p:cNvPr id="14341" name="06 He's a Rebel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7086600"/>
            <a:ext cx="406400" cy="4064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76" fill="hold"/>
                                        <p:tgtEl>
                                          <p:spTgt spid="143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1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391400" cy="1219200"/>
          </a:xfrm>
          <a:ln w="57150"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kumimoji="1" lang="en-US">
                <a:solidFill>
                  <a:schemeClr val="tx1"/>
                </a:solidFill>
              </a:rPr>
              <a:t>Max Weber</a:t>
            </a:r>
            <a:br>
              <a:rPr kumimoji="1" lang="en-US">
                <a:solidFill>
                  <a:schemeClr val="tx1"/>
                </a:solidFill>
              </a:rPr>
            </a:br>
            <a:r>
              <a:rPr kumimoji="1" lang="en-US" sz="2800">
                <a:solidFill>
                  <a:schemeClr val="tx1"/>
                </a:solidFill>
              </a:rPr>
              <a:t>(German) (1864-1920)</a:t>
            </a:r>
            <a:endParaRPr kumimoji="1"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lum contrast="8000"/>
          </a:blip>
          <a:srcRect b="10527"/>
          <a:stretch>
            <a:fillRect/>
          </a:stretch>
        </p:blipFill>
        <p:spPr bwMode="auto">
          <a:xfrm>
            <a:off x="6858000" y="1676400"/>
            <a:ext cx="1817688" cy="25908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04800" y="1828800"/>
            <a:ext cx="659251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• Believed that sociologist could never capture the reality </a:t>
            </a:r>
          </a:p>
          <a:p>
            <a:r>
              <a:rPr lang="en-US" dirty="0"/>
              <a:t>   of society but should focus on ideal types that best capture</a:t>
            </a:r>
          </a:p>
          <a:p>
            <a:r>
              <a:rPr lang="en-US" dirty="0"/>
              <a:t>   the essential features of  aspects of social reality</a:t>
            </a:r>
          </a:p>
          <a:p>
            <a:r>
              <a:rPr lang="en-US" dirty="0"/>
              <a:t>• Key concepts:  bureaucracy, </a:t>
            </a:r>
            <a:r>
              <a:rPr lang="en-US" i="1" dirty="0" err="1"/>
              <a:t>verstehen</a:t>
            </a:r>
            <a:r>
              <a:rPr lang="en-US" dirty="0"/>
              <a:t>,</a:t>
            </a:r>
            <a:r>
              <a:rPr lang="en-US" b="1" dirty="0"/>
              <a:t> rationalization </a:t>
            </a:r>
            <a:r>
              <a:rPr lang="en-US" dirty="0"/>
              <a:t>of the</a:t>
            </a:r>
          </a:p>
          <a:p>
            <a:r>
              <a:rPr lang="en-US" dirty="0"/>
              <a:t>   modern world, people are becoming prisoners of new</a:t>
            </a:r>
          </a:p>
          <a:p>
            <a:r>
              <a:rPr lang="en-US" dirty="0"/>
              <a:t>   technology, loss of </a:t>
            </a:r>
            <a:r>
              <a:rPr lang="en-US" dirty="0" smtClean="0"/>
              <a:t>individuality</a:t>
            </a:r>
          </a:p>
          <a:p>
            <a:r>
              <a:rPr lang="en-US" dirty="0" smtClean="0"/>
              <a:t>*Interested in separate groups within society &amp; effects of society on </a:t>
            </a:r>
          </a:p>
          <a:p>
            <a:r>
              <a:rPr lang="en-US" smtClean="0"/>
              <a:t>the individual 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Reliable, responsible, real, reasonable, retain, reason, relate</a:t>
            </a:r>
          </a:p>
          <a:p>
            <a:r>
              <a:rPr lang="en-US" dirty="0" smtClean="0"/>
              <a:t>Empathy, equality, eager, excited</a:t>
            </a:r>
          </a:p>
          <a:p>
            <a:r>
              <a:rPr lang="en-US" dirty="0" smtClean="0"/>
              <a:t>Sensitive, sympathetic, social, self-control, silence </a:t>
            </a:r>
          </a:p>
          <a:p>
            <a:r>
              <a:rPr lang="en-US" dirty="0" smtClean="0"/>
              <a:t>Patience, polite, perspective, participate, pride, productive, positive</a:t>
            </a:r>
          </a:p>
          <a:p>
            <a:r>
              <a:rPr lang="en-US" dirty="0" smtClean="0"/>
              <a:t>Extremely nice, effort, expectation, encouragement</a:t>
            </a:r>
          </a:p>
          <a:p>
            <a:r>
              <a:rPr lang="en-US" dirty="0" smtClean="0"/>
              <a:t>Compassion, caring, courteous, composure, common sense</a:t>
            </a:r>
          </a:p>
          <a:p>
            <a:r>
              <a:rPr lang="en-US" dirty="0" smtClean="0"/>
              <a:t>Trust, timely, truthful, tolerant, thoughtful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239000" cy="1295400"/>
          </a:xfrm>
          <a:ln w="57150"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kumimoji="1" lang="en-US">
                <a:solidFill>
                  <a:schemeClr val="tx1"/>
                </a:solidFill>
              </a:rPr>
              <a:t>Herbert Spencer</a:t>
            </a:r>
            <a:br>
              <a:rPr kumimoji="1" lang="en-US">
                <a:solidFill>
                  <a:schemeClr val="tx1"/>
                </a:solidFill>
              </a:rPr>
            </a:br>
            <a:r>
              <a:rPr kumimoji="1" lang="en-US" sz="2800">
                <a:solidFill>
                  <a:schemeClr val="tx1"/>
                </a:solidFill>
              </a:rPr>
              <a:t>(English) (1820-1903)</a:t>
            </a:r>
            <a:endParaRPr kumimoji="1" lang="en-US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04799" y="1600200"/>
            <a:ext cx="586740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• </a:t>
            </a:r>
            <a:r>
              <a:rPr lang="en-US" dirty="0" smtClean="0"/>
              <a:t>Structural/Functionalist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Strongly </a:t>
            </a:r>
            <a:r>
              <a:rPr lang="en-US" dirty="0" err="1" smtClean="0"/>
              <a:t>influcenced</a:t>
            </a:r>
            <a:r>
              <a:rPr lang="en-US" dirty="0" smtClean="0"/>
              <a:t> by </a:t>
            </a:r>
            <a:r>
              <a:rPr lang="en-US" dirty="0" err="1" smtClean="0"/>
              <a:t>Chales</a:t>
            </a:r>
            <a:r>
              <a:rPr lang="en-US" dirty="0" smtClean="0"/>
              <a:t> Darwin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Believed society is a set of interdependent parts that work together to maintain the system</a:t>
            </a:r>
          </a:p>
          <a:p>
            <a:r>
              <a:rPr lang="en-US" dirty="0" smtClean="0"/>
              <a:t>*Evolution—social change &amp; unrest are natural occurrences during  societies move toward stability and perfection</a:t>
            </a:r>
            <a:endParaRPr lang="en-US" dirty="0"/>
          </a:p>
          <a:p>
            <a:r>
              <a:rPr lang="en-US" dirty="0"/>
              <a:t>• Coined the term “survival of the fittest” in reference to </a:t>
            </a:r>
            <a:r>
              <a:rPr lang="en-US" dirty="0" smtClean="0"/>
              <a:t>human   </a:t>
            </a:r>
            <a:r>
              <a:rPr lang="en-US" dirty="0"/>
              <a:t>social arrangements (Social Darwinism)</a:t>
            </a:r>
          </a:p>
          <a:p>
            <a:r>
              <a:rPr lang="en-US" dirty="0"/>
              <a:t>• Advocated against social reform efforts to poor people </a:t>
            </a:r>
            <a:r>
              <a:rPr lang="en-US" dirty="0" smtClean="0"/>
              <a:t>because it </a:t>
            </a:r>
            <a:r>
              <a:rPr lang="en-US" dirty="0"/>
              <a:t>disrupts the natural selection process of evolution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print">
            <a:lum contrast="14000"/>
          </a:blip>
          <a:srcRect/>
          <a:stretch>
            <a:fillRect/>
          </a:stretch>
        </p:blipFill>
        <p:spPr bwMode="auto">
          <a:xfrm>
            <a:off x="6172200" y="1447800"/>
            <a:ext cx="2351088" cy="26670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620000" cy="1219200"/>
          </a:xfrm>
          <a:ln w="57150">
            <a:solidFill>
              <a:srgbClr val="000000"/>
            </a:solidFill>
          </a:ln>
        </p:spPr>
        <p:txBody>
          <a:bodyPr/>
          <a:lstStyle/>
          <a:p>
            <a:r>
              <a:rPr kumimoji="1" lang="en-US">
                <a:solidFill>
                  <a:schemeClr val="tx1"/>
                </a:solidFill>
              </a:rPr>
              <a:t>Jane Addams </a:t>
            </a:r>
            <a:br>
              <a:rPr kumimoji="1" lang="en-US">
                <a:solidFill>
                  <a:schemeClr val="tx1"/>
                </a:solidFill>
              </a:rPr>
            </a:br>
            <a:r>
              <a:rPr kumimoji="1" lang="en-US" sz="2800">
                <a:solidFill>
                  <a:schemeClr val="tx1"/>
                </a:solidFill>
              </a:rPr>
              <a:t>(American) (1880-1935)</a:t>
            </a:r>
            <a:endParaRPr kumimoji="1" lang="en-US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143000" y="4575175"/>
            <a:ext cx="695166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• Won the first Nobel Peace Prize (1931) given to an </a:t>
            </a:r>
          </a:p>
          <a:p>
            <a:r>
              <a:rPr lang="en-US"/>
              <a:t>   American sociologist</a:t>
            </a:r>
          </a:p>
          <a:p>
            <a:r>
              <a:rPr lang="en-US"/>
              <a:t>• Founded Hull House for the poor in Chicago</a:t>
            </a:r>
          </a:p>
          <a:p>
            <a:r>
              <a:rPr lang="en-US"/>
              <a:t>• Influenced the “Chicago School” of applied sociology</a:t>
            </a:r>
          </a:p>
          <a:p>
            <a:r>
              <a:rPr lang="en-US"/>
              <a:t>  (social problems)</a:t>
            </a:r>
          </a:p>
          <a:p>
            <a:r>
              <a:rPr lang="en-US"/>
              <a:t>• Pioneered the study of social problems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3733800" y="1600200"/>
            <a:ext cx="1900238" cy="2824163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315200" cy="1295400"/>
          </a:xfrm>
          <a:ln w="57150"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kumimoji="1" lang="en-US">
                <a:solidFill>
                  <a:schemeClr val="tx1"/>
                </a:solidFill>
              </a:rPr>
              <a:t>W. E. B. DuBois</a:t>
            </a:r>
            <a:br>
              <a:rPr kumimoji="1" lang="en-US">
                <a:solidFill>
                  <a:schemeClr val="tx1"/>
                </a:solidFill>
              </a:rPr>
            </a:br>
            <a:r>
              <a:rPr kumimoji="1" lang="en-US" sz="2800">
                <a:solidFill>
                  <a:schemeClr val="tx1"/>
                </a:solidFill>
              </a:rPr>
              <a:t>(American) (1868-1963)</a:t>
            </a:r>
            <a:endParaRPr kumimoji="1" lang="en-US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57200" y="4343400"/>
            <a:ext cx="82137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• First Afro-American PhD graduate of Harvard University</a:t>
            </a:r>
          </a:p>
          <a:p>
            <a:r>
              <a:rPr lang="en-US"/>
              <a:t>• Concerned with the social position of African-Americans in US </a:t>
            </a:r>
          </a:p>
          <a:p>
            <a:r>
              <a:rPr lang="en-US"/>
              <a:t>  society.</a:t>
            </a:r>
          </a:p>
          <a:p>
            <a:r>
              <a:rPr lang="en-US"/>
              <a:t>• Wrote </a:t>
            </a:r>
            <a:r>
              <a:rPr lang="en-US" i="1"/>
              <a:t>The Philadelphia Negro</a:t>
            </a:r>
            <a:r>
              <a:rPr lang="en-US"/>
              <a:t> (1899) on race relations</a:t>
            </a:r>
          </a:p>
          <a:p>
            <a:r>
              <a:rPr lang="en-US"/>
              <a:t>• Used statistics to examine racial discrimination against blacks</a:t>
            </a: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 cstate="print"/>
          <a:srcRect b="17647"/>
          <a:stretch>
            <a:fillRect/>
          </a:stretch>
        </p:blipFill>
        <p:spPr bwMode="auto">
          <a:xfrm>
            <a:off x="3505200" y="1676400"/>
            <a:ext cx="2417763" cy="24384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620000" cy="1295400"/>
          </a:xfrm>
          <a:ln w="57150"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kumimoji="1" lang="en-US">
                <a:solidFill>
                  <a:schemeClr val="tx1"/>
                </a:solidFill>
              </a:rPr>
              <a:t>C. Wright Mills</a:t>
            </a:r>
            <a:br>
              <a:rPr kumimoji="1" lang="en-US">
                <a:solidFill>
                  <a:schemeClr val="tx1"/>
                </a:solidFill>
              </a:rPr>
            </a:br>
            <a:r>
              <a:rPr kumimoji="1" lang="en-US" sz="2800">
                <a:solidFill>
                  <a:schemeClr val="tx1"/>
                </a:solidFill>
              </a:rPr>
              <a:t>(American) (1916-1962)</a:t>
            </a:r>
            <a:endParaRPr kumimoji="1" lang="en-US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762000" y="4953000"/>
            <a:ext cx="589930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• Taught at Columbia University</a:t>
            </a:r>
          </a:p>
          <a:p>
            <a:r>
              <a:rPr lang="en-US" dirty="0"/>
              <a:t>• Marxist, structural/functionalist theorist</a:t>
            </a:r>
          </a:p>
          <a:p>
            <a:r>
              <a:rPr lang="en-US" dirty="0"/>
              <a:t>• Key concepts:  power elite, radical social change, social</a:t>
            </a:r>
          </a:p>
          <a:p>
            <a:r>
              <a:rPr lang="en-US" dirty="0"/>
              <a:t>   injustices, applied sociology, the “</a:t>
            </a:r>
            <a:r>
              <a:rPr lang="en-US" b="1" dirty="0"/>
              <a:t>sociological imagination”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3810000" y="1676400"/>
            <a:ext cx="1858963" cy="31242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05800" cy="1295400"/>
          </a:xfrm>
          <a:ln w="57150"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kumimoji="1" lang="en-US">
                <a:solidFill>
                  <a:schemeClr val="tx1"/>
                </a:solidFill>
              </a:rPr>
              <a:t>George Herbert Mead</a:t>
            </a:r>
            <a:br>
              <a:rPr kumimoji="1" lang="en-US">
                <a:solidFill>
                  <a:schemeClr val="tx1"/>
                </a:solidFill>
              </a:rPr>
            </a:br>
            <a:r>
              <a:rPr kumimoji="1" lang="en-US" sz="2800">
                <a:solidFill>
                  <a:schemeClr val="tx1"/>
                </a:solidFill>
              </a:rPr>
              <a:t>(American) (1863-1961)</a:t>
            </a:r>
            <a:endParaRPr kumimoji="1" lang="en-US">
              <a:solidFill>
                <a:schemeClr val="tx1"/>
              </a:solidFill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69925" y="4556125"/>
            <a:ext cx="80438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• Symbolic/Interactionist theorist</a:t>
            </a:r>
          </a:p>
          <a:p>
            <a:r>
              <a:rPr lang="en-US"/>
              <a:t>• Believed that the self was a social product acquired by</a:t>
            </a:r>
          </a:p>
          <a:p>
            <a:r>
              <a:rPr lang="en-US"/>
              <a:t>   observing and assimilating the identities of others</a:t>
            </a:r>
          </a:p>
          <a:p>
            <a:r>
              <a:rPr lang="en-US"/>
              <a:t>• Key concepts: “I” &amp; “me”, significant other, generalized other,</a:t>
            </a:r>
          </a:p>
          <a:p>
            <a:r>
              <a:rPr lang="en-US"/>
              <a:t>   role taking, preparatory stage, play stage, game stage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b="16264"/>
          <a:stretch>
            <a:fillRect/>
          </a:stretch>
        </p:blipFill>
        <p:spPr bwMode="auto">
          <a:xfrm>
            <a:off x="3276600" y="1676400"/>
            <a:ext cx="2657475" cy="27432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Sociology </a:t>
            </a:r>
            <a:br>
              <a:rPr lang="en-US" dirty="0" smtClean="0"/>
            </a:br>
            <a:r>
              <a:rPr lang="en-US" dirty="0" smtClean="0"/>
              <a:t>Need green book and folders!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1</a:t>
            </a:r>
          </a:p>
          <a:p>
            <a:r>
              <a:rPr lang="en-US" dirty="0" smtClean="0"/>
              <a:t>Mrs. </a:t>
            </a:r>
            <a:r>
              <a:rPr lang="en-US" smtClean="0"/>
              <a:t>McVey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how the focuses of the three main theoretical perspectives in sociology differ.</a:t>
            </a:r>
          </a:p>
          <a:p>
            <a:pPr lvl="1"/>
            <a:r>
              <a:rPr lang="en-US" dirty="0" smtClean="0"/>
              <a:t>Key words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Sociological Perspectives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Theory is…….?</a:t>
            </a:r>
          </a:p>
          <a:p>
            <a:pPr>
              <a:buNone/>
            </a:pPr>
            <a:r>
              <a:rPr lang="en-US" dirty="0" smtClean="0"/>
              <a:t>Perspective is ….a school of thought</a:t>
            </a:r>
          </a:p>
          <a:p>
            <a:pPr>
              <a:buNone/>
            </a:pPr>
            <a:r>
              <a:rPr lang="en-US" dirty="0" smtClean="0"/>
              <a:t>				…….a way of thinking</a:t>
            </a:r>
          </a:p>
          <a:p>
            <a:pPr>
              <a:buNone/>
            </a:pPr>
            <a:r>
              <a:rPr lang="en-US" dirty="0" smtClean="0"/>
              <a:t>					….an approach, view point</a:t>
            </a:r>
          </a:p>
          <a:p>
            <a:r>
              <a:rPr lang="en-US" dirty="0" smtClean="0"/>
              <a:t>Conflict Theory</a:t>
            </a:r>
          </a:p>
          <a:p>
            <a:r>
              <a:rPr lang="en-US" dirty="0" smtClean="0"/>
              <a:t>Functionalist Perspective/Functionalism</a:t>
            </a:r>
          </a:p>
          <a:p>
            <a:r>
              <a:rPr lang="en-US" dirty="0" smtClean="0"/>
              <a:t>Symbolic </a:t>
            </a:r>
            <a:r>
              <a:rPr lang="en-US" dirty="0" err="1" smtClean="0"/>
              <a:t>Interactionism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Sociological Theories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1412667"/>
              </p:ext>
            </p:extLst>
          </p:nvPr>
        </p:nvGraphicFramePr>
        <p:xfrm>
          <a:off x="457200" y="1600200"/>
          <a:ext cx="8229594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198"/>
                <a:gridCol w="2743198"/>
                <a:gridCol w="274319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CONFLICT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THEORY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Conflict – opposing sides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Change –society is always changing</a:t>
                      </a:r>
                    </a:p>
                    <a:p>
                      <a:r>
                        <a:rPr lang="en-US" dirty="0" smtClean="0"/>
                        <a:t>Competition</a:t>
                      </a:r>
                    </a:p>
                    <a:p>
                      <a:r>
                        <a:rPr lang="en-US" dirty="0" smtClean="0"/>
                        <a:t>POWER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FUNCTIONALISM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Everything has a function, reason, or a purpose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Society is mostly</a:t>
                      </a:r>
                      <a:r>
                        <a:rPr lang="en-US" baseline="0" dirty="0" smtClean="0"/>
                        <a:t> stable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Manifest (main) function</a:t>
                      </a:r>
                    </a:p>
                    <a:p>
                      <a:r>
                        <a:rPr lang="en-US" baseline="0" dirty="0" smtClean="0"/>
                        <a:t>Latent (accidental) function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Dysfunction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SYMBOLIC </a:t>
                      </a:r>
                      <a:r>
                        <a:rPr lang="en-US" dirty="0" smtClean="0"/>
                        <a:t>INTERACTIONISM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Symbols</a:t>
                      </a:r>
                      <a:r>
                        <a:rPr lang="en-US" baseline="0" dirty="0" smtClean="0"/>
                        <a:t> – stand for something else (can be body language, gestures, signs, </a:t>
                      </a:r>
                      <a:r>
                        <a:rPr lang="en-US" baseline="0" dirty="0" err="1" smtClean="0"/>
                        <a:t>etc</a:t>
                      </a:r>
                      <a:r>
                        <a:rPr lang="en-US" baseline="0" dirty="0" smtClean="0"/>
                        <a:t>)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People interact by mutually understood symbols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369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Old woman? Young woman?</a:t>
            </a:r>
            <a:endParaRPr lang="en-US" dirty="0"/>
          </a:p>
        </p:txBody>
      </p:sp>
      <p:pic>
        <p:nvPicPr>
          <p:cNvPr id="4" name="Content Placeholder 3" descr="old youn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52923" r="-52923"/>
          <a:stretch>
            <a:fillRect/>
          </a:stretch>
        </p:blipFill>
        <p:spPr>
          <a:xfrm>
            <a:off x="21167" y="1600200"/>
            <a:ext cx="6705600" cy="3687822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artoonstock.com/newscartoons/cartoonists/hkh/lowres/hkhn118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609600"/>
            <a:ext cx="4495800" cy="5857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Vase or profile?</a:t>
            </a:r>
            <a:endParaRPr lang="en-US" dirty="0"/>
          </a:p>
        </p:txBody>
      </p:sp>
      <p:pic>
        <p:nvPicPr>
          <p:cNvPr id="4" name="Content Placeholder 3" descr="face profi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22429" r="-22429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Sociological approach that emphasizes contributions of each part of society. </a:t>
            </a:r>
          </a:p>
          <a:p>
            <a:r>
              <a:rPr lang="en-US" dirty="0" smtClean="0"/>
              <a:t>Example: family, economy, religion are parts of society and each has a contribution or a “job”</a:t>
            </a:r>
          </a:p>
          <a:p>
            <a:r>
              <a:rPr lang="en-US" dirty="0" smtClean="0"/>
              <a:t>Society is relatively STABLE but a change in one part equals a change in the other parts</a:t>
            </a:r>
          </a:p>
        </p:txBody>
      </p:sp>
      <p:pic>
        <p:nvPicPr>
          <p:cNvPr id="1026" name="Picture 2" descr="C:\Documents and Settings\wheelek\Local Settings\Temporary Internet Files\Content.IE5\26Y573Q8\MCBD09784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28600"/>
            <a:ext cx="1817827" cy="1722730"/>
          </a:xfrm>
          <a:prstGeom prst="rect">
            <a:avLst/>
          </a:prstGeom>
          <a:noFill/>
        </p:spPr>
      </p:pic>
      <p:pic>
        <p:nvPicPr>
          <p:cNvPr id="1027" name="Picture 3" descr="C:\Documents and Settings\wheelek\Local Settings\Temporary Internet Files\Content.IE5\26Y573Q8\MCj023957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876800"/>
            <a:ext cx="3121400" cy="1709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M</a:t>
            </a:r>
            <a:r>
              <a:rPr lang="en-US" dirty="0" smtClean="0"/>
              <a:t>anifest functions—intended, recognized result..</a:t>
            </a:r>
            <a:r>
              <a:rPr lang="en-US" u="sng" dirty="0" smtClean="0"/>
              <a:t>M</a:t>
            </a:r>
            <a:r>
              <a:rPr lang="en-US" dirty="0" smtClean="0"/>
              <a:t>ain reason for something</a:t>
            </a:r>
          </a:p>
          <a:p>
            <a:r>
              <a:rPr lang="en-US" dirty="0" smtClean="0"/>
              <a:t>Latent functions—unintended, unrecognized results..something that happens by accident</a:t>
            </a:r>
          </a:p>
          <a:p>
            <a:r>
              <a:rPr lang="en-US" dirty="0" smtClean="0"/>
              <a:t>Dysfunctions –negative consequences in society</a:t>
            </a:r>
          </a:p>
          <a:p>
            <a:r>
              <a:rPr lang="en-US" dirty="0" smtClean="0"/>
              <a:t>What are manifest/latent/dysfunctions of attending college?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</a:t>
            </a:r>
            <a:r>
              <a:rPr lang="en-US" dirty="0" smtClean="0"/>
              <a:t>onflict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</a:t>
            </a:r>
            <a:r>
              <a:rPr lang="en-US" dirty="0" smtClean="0"/>
              <a:t>-Words: </a:t>
            </a:r>
            <a:r>
              <a:rPr lang="en-US" dirty="0" smtClean="0">
                <a:solidFill>
                  <a:srgbClr val="C00000"/>
                </a:solidFill>
              </a:rPr>
              <a:t>c</a:t>
            </a:r>
            <a:r>
              <a:rPr lang="en-US" dirty="0" smtClean="0"/>
              <a:t>onflict, </a:t>
            </a:r>
            <a:r>
              <a:rPr lang="en-US" dirty="0" smtClean="0">
                <a:solidFill>
                  <a:srgbClr val="C00000"/>
                </a:solidFill>
              </a:rPr>
              <a:t>c</a:t>
            </a:r>
            <a:r>
              <a:rPr lang="en-US" dirty="0" smtClean="0"/>
              <a:t>ompetition, </a:t>
            </a:r>
            <a:r>
              <a:rPr lang="en-US" dirty="0" smtClean="0">
                <a:solidFill>
                  <a:srgbClr val="C00000"/>
                </a:solidFill>
              </a:rPr>
              <a:t>c</a:t>
            </a:r>
            <a:r>
              <a:rPr lang="en-US" dirty="0" smtClean="0"/>
              <a:t>hange, and </a:t>
            </a:r>
            <a:r>
              <a:rPr lang="en-US" dirty="0" smtClean="0">
                <a:solidFill>
                  <a:srgbClr val="C00000"/>
                </a:solidFill>
              </a:rPr>
              <a:t>c</a:t>
            </a:r>
            <a:r>
              <a:rPr lang="en-US" dirty="0" smtClean="0"/>
              <a:t>onstraint</a:t>
            </a:r>
          </a:p>
          <a:p>
            <a:r>
              <a:rPr lang="en-US" dirty="0" smtClean="0"/>
              <a:t>Power</a:t>
            </a:r>
          </a:p>
          <a:p>
            <a:r>
              <a:rPr lang="en-US" dirty="0" smtClean="0"/>
              <a:t>It is the approach that emphasizes conflict, competition, and constraint. Focuses on disagreements among groups in society. </a:t>
            </a:r>
          </a:p>
          <a:p>
            <a:r>
              <a:rPr lang="en-US" dirty="0" smtClean="0"/>
              <a:t>Groups </a:t>
            </a:r>
            <a:r>
              <a:rPr lang="en-US" dirty="0" smtClean="0">
                <a:solidFill>
                  <a:srgbClr val="C00000"/>
                </a:solidFill>
              </a:rPr>
              <a:t>c</a:t>
            </a:r>
            <a:r>
              <a:rPr lang="en-US" dirty="0" smtClean="0"/>
              <a:t>ompete and attempt to preserve and promote their values and interests</a:t>
            </a:r>
          </a:p>
        </p:txBody>
      </p:sp>
      <p:pic>
        <p:nvPicPr>
          <p:cNvPr id="2050" name="Picture 2" descr="C:\Documents and Settings\wheelek\Local Settings\Temporary Internet Files\Content.IE5\RCTV82A3\MCj0292690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04800"/>
            <a:ext cx="1826971" cy="1393546"/>
          </a:xfrm>
          <a:prstGeom prst="rect">
            <a:avLst/>
          </a:prstGeom>
          <a:noFill/>
        </p:spPr>
      </p:pic>
      <p:pic>
        <p:nvPicPr>
          <p:cNvPr id="2052" name="Picture 4" descr="C:\Documents and Settings\wheelek\Local Settings\Temporary Internet Files\Content.IE5\26Y573Q8\MCj009064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8600"/>
            <a:ext cx="1587374" cy="1534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</a:t>
            </a:r>
            <a:r>
              <a:rPr lang="en-US" dirty="0" smtClean="0"/>
              <a:t>onflict Theory </a:t>
            </a:r>
            <a:br>
              <a:rPr lang="en-US" dirty="0" smtClean="0"/>
            </a:br>
            <a:r>
              <a:rPr lang="en-US" dirty="0" smtClean="0"/>
              <a:t>(or </a:t>
            </a:r>
            <a:r>
              <a:rPr lang="en-US" dirty="0" smtClean="0">
                <a:solidFill>
                  <a:srgbClr val="C00000"/>
                </a:solidFill>
              </a:rPr>
              <a:t>C</a:t>
            </a:r>
            <a:r>
              <a:rPr lang="en-US" dirty="0" smtClean="0"/>
              <a:t>onflict Perspective)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 is the ability to control the behavior of others..</a:t>
            </a:r>
          </a:p>
          <a:p>
            <a:pPr lvl="1"/>
            <a:r>
              <a:rPr lang="en-US" dirty="0" smtClean="0"/>
              <a:t>Who has </a:t>
            </a:r>
            <a:r>
              <a:rPr lang="en-US" i="1" dirty="0" smtClean="0"/>
              <a:t>power</a:t>
            </a:r>
            <a:r>
              <a:rPr lang="en-US" dirty="0" smtClean="0"/>
              <a:t> at Bellevue West? At your house?</a:t>
            </a:r>
          </a:p>
          <a:p>
            <a:r>
              <a:rPr lang="en-US" dirty="0" smtClean="0"/>
              <a:t>Examples of social </a:t>
            </a:r>
            <a:r>
              <a:rPr lang="en-US" dirty="0" smtClean="0">
                <a:solidFill>
                  <a:srgbClr val="C00000"/>
                </a:solidFill>
              </a:rPr>
              <a:t>c</a:t>
            </a:r>
            <a:r>
              <a:rPr lang="en-US" dirty="0" smtClean="0"/>
              <a:t>hange and the </a:t>
            </a:r>
            <a:r>
              <a:rPr lang="en-US" dirty="0" smtClean="0">
                <a:solidFill>
                  <a:srgbClr val="C00000"/>
                </a:solidFill>
              </a:rPr>
              <a:t>c</a:t>
            </a:r>
            <a:r>
              <a:rPr lang="en-US" dirty="0" smtClean="0"/>
              <a:t>onflict theory in action…</a:t>
            </a:r>
          </a:p>
          <a:p>
            <a:pPr lvl="1"/>
            <a:r>
              <a:rPr lang="en-US" dirty="0" smtClean="0"/>
              <a:t>Civil Rights Movement</a:t>
            </a:r>
          </a:p>
          <a:p>
            <a:pPr lvl="1"/>
            <a:r>
              <a:rPr lang="en-US" dirty="0" smtClean="0"/>
              <a:t>Women’s movement</a:t>
            </a:r>
          </a:p>
          <a:p>
            <a:pPr lvl="1"/>
            <a:r>
              <a:rPr lang="en-US" dirty="0" smtClean="0"/>
              <a:t>?? Any ideas or examples of your own??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Symbolic </a:t>
            </a:r>
            <a:r>
              <a:rPr lang="en-US" dirty="0" err="1" smtClean="0"/>
              <a:t>Interactionism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Theory that focuses on interactions among people based on mutually understood symbols—people influence others behavior</a:t>
            </a:r>
          </a:p>
          <a:p>
            <a:r>
              <a:rPr lang="en-US" dirty="0" smtClean="0"/>
              <a:t>Symbol is anything that stands for something else and has an agreed upon meaning</a:t>
            </a:r>
          </a:p>
          <a:p>
            <a:pPr lvl="1"/>
            <a:r>
              <a:rPr lang="en-US" dirty="0" smtClean="0"/>
              <a:t>Those who create &amp; use symbols assign the meanings to them</a:t>
            </a:r>
          </a:p>
          <a:p>
            <a:pPr lvl="1"/>
            <a:r>
              <a:rPr lang="en-US" dirty="0" smtClean="0"/>
              <a:t>We learn the meaning of a symbol from the way we see others reacting to it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Symbolic </a:t>
            </a:r>
            <a:r>
              <a:rPr lang="en-US" dirty="0" err="1" smtClean="0"/>
              <a:t>Interactionism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we learn the meanings of symbols we base our behavior (interaction) on them</a:t>
            </a:r>
          </a:p>
          <a:p>
            <a:endParaRPr lang="en-US" dirty="0" smtClean="0"/>
          </a:p>
          <a:p>
            <a:r>
              <a:rPr lang="en-US" dirty="0" smtClean="0"/>
              <a:t>Examples of mutually understood symbols…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scenicsigns.com/images/signs/S-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05000"/>
            <a:ext cx="3615070" cy="3657600"/>
          </a:xfrm>
          <a:prstGeom prst="rect">
            <a:avLst/>
          </a:prstGeom>
          <a:noFill/>
        </p:spPr>
      </p:pic>
      <p:pic>
        <p:nvPicPr>
          <p:cNvPr id="1030" name="Picture 6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057400"/>
            <a:ext cx="2895600" cy="3177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C:\Documents and Settings\wheelek\Local Settings\Temporary Internet Files\Content.IE5\I18U3KHU\MCj044132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2743200" cy="2743200"/>
          </a:xfrm>
          <a:prstGeom prst="rect">
            <a:avLst/>
          </a:prstGeom>
          <a:noFill/>
        </p:spPr>
      </p:pic>
      <p:pic>
        <p:nvPicPr>
          <p:cNvPr id="45060" name="Picture 4" descr="C:\Documents and Settings\wheelek\Local Settings\Temporary Internet Files\Content.IE5\RCTV82A3\MCj0441321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9050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C:\Documents and Settings\wheelek\Local Settings\Temporary Internet Files\Content.IE5\26Y573Q8\MCj044179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057400"/>
            <a:ext cx="2743200" cy="2743200"/>
          </a:xfrm>
          <a:prstGeom prst="rect">
            <a:avLst/>
          </a:prstGeom>
          <a:noFill/>
        </p:spPr>
      </p:pic>
      <p:pic>
        <p:nvPicPr>
          <p:cNvPr id="46085" name="Picture 5" descr="C:\Documents and Settings\wheelek\Local Settings\Temporary Internet Files\Content.IE5\3LHY8TID\MCj0432542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667000"/>
            <a:ext cx="2285714" cy="2285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ociolog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9052" b="9052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Documents and Settings\wheelek\Local Settings\Temporary Internet Files\Content.IE5\FVE4F68S\MCj0440104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6127" y="1924238"/>
            <a:ext cx="2831746" cy="3009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t3.gstatic.com/images?q=tbn:ENpD6bxrqhxERM%3Ahttp://indianaintellectualproperty.files.wordpress.com/2009/09/mcdonald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540656"/>
            <a:ext cx="5029200" cy="3751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Documents and Settings\wheelek\Local Settings\Temporary Internet Files\Content.IE5\8GDE415R\MCj043387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19200"/>
            <a:ext cx="3657486" cy="3657486"/>
          </a:xfrm>
          <a:prstGeom prst="rect">
            <a:avLst/>
          </a:prstGeom>
          <a:noFill/>
        </p:spPr>
      </p:pic>
      <p:pic>
        <p:nvPicPr>
          <p:cNvPr id="49155" name="Picture 3" descr="C:\Documents and Settings\wheelek\Local Settings\Temporary Internet Files\Content.IE5\I18U3KHU\MCj042989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41148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599" y="1875263"/>
            <a:ext cx="4170045" cy="4068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Documents and Settings\wheelek\Local Settings\Temporary Internet Files\Content.IE5\KZJ6FWFS\MCj0436180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496" y="232675"/>
            <a:ext cx="4001304" cy="3577325"/>
          </a:xfrm>
          <a:prstGeom prst="rect">
            <a:avLst/>
          </a:prstGeom>
          <a:noFill/>
        </p:spPr>
      </p:pic>
      <p:pic>
        <p:nvPicPr>
          <p:cNvPr id="51203" name="Picture 3" descr="C:\Documents and Settings\wheelek\Local Settings\Temporary Internet Files\Content.IE5\XL6EF19M\MCj0332028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914400"/>
            <a:ext cx="3299440" cy="3639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Perspectives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P. 31 #2 in groups of 2 or 3 (a-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Functionalism(F), </a:t>
            </a:r>
            <a:r>
              <a:rPr lang="en-US" dirty="0" smtClean="0"/>
              <a:t>Conflict </a:t>
            </a:r>
            <a:r>
              <a:rPr lang="en-US" dirty="0" smtClean="0"/>
              <a:t>theory (C), </a:t>
            </a:r>
            <a:r>
              <a:rPr lang="en-US" dirty="0" smtClean="0"/>
              <a:t>or Symbolic </a:t>
            </a:r>
            <a:r>
              <a:rPr lang="en-US" dirty="0" smtClean="0"/>
              <a:t>Interactionism (S)</a:t>
            </a:r>
            <a:endParaRPr lang="en-US" dirty="0"/>
          </a:p>
          <a:p>
            <a:pPr lvl="1"/>
            <a:r>
              <a:rPr lang="en-US" dirty="0" smtClean="0"/>
              <a:t>Then look at page 28-29 </a:t>
            </a:r>
            <a:r>
              <a:rPr lang="en-US" i="1" dirty="0" smtClean="0"/>
              <a:t>Sociology Looks at the Internet </a:t>
            </a:r>
            <a:r>
              <a:rPr lang="en-US" dirty="0" smtClean="0"/>
              <a:t>and quickly discuss in your group #1 and #2. Be prepared to talk about the dysfunctions of the internet.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in Sociology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page 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ciology cartoons, sociology cartoon, sociology picture, sociology pictures, sociology image, sociology images, sociology illustration, sociology illustrations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81000"/>
            <a:ext cx="5105400" cy="5936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What</a:t>
            </a:r>
            <a:r>
              <a:rPr lang="en-US">
                <a:solidFill>
                  <a:srgbClr val="0033CC"/>
                </a:solidFill>
              </a:rPr>
              <a:t> </a:t>
            </a:r>
            <a:r>
              <a:rPr lang="en-US" b="1">
                <a:solidFill>
                  <a:srgbClr val="0033CC"/>
                </a:solidFill>
              </a:rPr>
              <a:t>is Sociology?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81200"/>
            <a:ext cx="7772400" cy="4572000"/>
          </a:xfrm>
        </p:spPr>
        <p:txBody>
          <a:bodyPr/>
          <a:lstStyle/>
          <a:p>
            <a:r>
              <a:rPr lang="en-US"/>
              <a:t>The systematic study of human society.</a:t>
            </a:r>
          </a:p>
          <a:p>
            <a:r>
              <a:rPr lang="en-US"/>
              <a:t>The systematic study of human social interaction.</a:t>
            </a:r>
          </a:p>
          <a:p>
            <a:r>
              <a:rPr lang="en-US"/>
              <a:t>The systematic study of social and physical environments and their effects on our experience and behavior as individuals.</a:t>
            </a:r>
          </a:p>
          <a:p>
            <a:pPr>
              <a:buFont typeface="Wingdings" pitchFamily="2" charset="2"/>
              <a:buNone/>
            </a:pPr>
            <a:endParaRPr lang="en-US" sz="16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14313"/>
            <a:ext cx="8181975" cy="1233487"/>
          </a:xfrm>
        </p:spPr>
        <p:txBody>
          <a:bodyPr>
            <a:normAutofit/>
          </a:bodyPr>
          <a:lstStyle/>
          <a:p>
            <a:r>
              <a:rPr lang="en-US" sz="4300" b="1"/>
              <a:t>The Sociological Perspective</a:t>
            </a:r>
            <a:endParaRPr lang="en-US" sz="4300" b="1">
              <a:solidFill>
                <a:srgbClr val="80008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8269288" cy="4724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i="1"/>
              <a:t>This is a distinctive point of view at the core of the discipline of Sociology.</a:t>
            </a:r>
          </a:p>
          <a:p>
            <a:pPr>
              <a:lnSpc>
                <a:spcPct val="90000"/>
              </a:lnSpc>
            </a:pPr>
            <a:r>
              <a:rPr lang="en-US"/>
              <a:t>Seeing the general in the particular –</a:t>
            </a:r>
            <a:r>
              <a:rPr lang="en-US" sz="3600"/>
              <a:t> </a:t>
            </a:r>
            <a:r>
              <a:rPr lang="en-US" sz="2400"/>
              <a:t>(sociology helps us see the general patterns in the behavior of particular people).</a:t>
            </a:r>
            <a:endParaRPr lang="en-US" sz="2400" i="1"/>
          </a:p>
          <a:p>
            <a:pPr>
              <a:lnSpc>
                <a:spcPct val="90000"/>
              </a:lnSpc>
            </a:pPr>
            <a:r>
              <a:rPr lang="en-US"/>
              <a:t>Seeing the strange in the particular –</a:t>
            </a:r>
            <a:r>
              <a:rPr lang="en-US" sz="3600"/>
              <a:t> </a:t>
            </a:r>
            <a:r>
              <a:rPr lang="en-US" sz="2400"/>
              <a:t>(we come to experience the variations that exist in society).</a:t>
            </a:r>
          </a:p>
          <a:p>
            <a:pPr>
              <a:lnSpc>
                <a:spcPct val="90000"/>
              </a:lnSpc>
            </a:pPr>
            <a:r>
              <a:rPr lang="en-US"/>
              <a:t>Seeing individuality in social context –</a:t>
            </a:r>
            <a:r>
              <a:rPr lang="en-US" sz="3600"/>
              <a:t> </a:t>
            </a:r>
            <a:r>
              <a:rPr lang="en-US" sz="2400"/>
              <a:t>(social forces are at work in society to influence our most personal actions) _</a:t>
            </a:r>
            <a:r>
              <a:rPr lang="en-US" sz="2400" i="1"/>
              <a:t>Emile Durkheim</a:t>
            </a:r>
            <a:r>
              <a:rPr lang="en-US" sz="2400"/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4539</TotalTime>
  <Words>2062</Words>
  <Application>Microsoft Macintosh PowerPoint</Application>
  <PresentationFormat>On-screen Show (4:3)</PresentationFormat>
  <Paragraphs>310</Paragraphs>
  <Slides>66</Slides>
  <Notes>7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Sociology  Need green book and folders!</vt:lpstr>
      <vt:lpstr>Student Info Notecards</vt:lpstr>
      <vt:lpstr>Note card example</vt:lpstr>
      <vt:lpstr>Respect</vt:lpstr>
      <vt:lpstr>PowerPoint Presentation</vt:lpstr>
      <vt:lpstr>PowerPoint Presentation</vt:lpstr>
      <vt:lpstr>PowerPoint Presentation</vt:lpstr>
      <vt:lpstr>What is Sociology?</vt:lpstr>
      <vt:lpstr>The Sociological Perspective</vt:lpstr>
      <vt:lpstr>Benefits of the Sociological Perspective</vt:lpstr>
      <vt:lpstr>What Sociologists Do -Applied Sociology</vt:lpstr>
      <vt:lpstr>A Global Perspective</vt:lpstr>
      <vt:lpstr>THE ORIGINS OF SOCIOLOGY Social Change &amp; Sociology</vt:lpstr>
      <vt:lpstr>Science and Sociology</vt:lpstr>
      <vt:lpstr>Objective</vt:lpstr>
      <vt:lpstr>On a separate piece of paper,  make a list of all the groups  you can think of…..  </vt:lpstr>
      <vt:lpstr>Next, circle-underline-star-whatever the groups that you belong to…  </vt:lpstr>
      <vt:lpstr>The Game of Life</vt:lpstr>
      <vt:lpstr>Sociology is…</vt:lpstr>
      <vt:lpstr>Historical Background of Sociology </vt:lpstr>
      <vt:lpstr>Sociology….</vt:lpstr>
      <vt:lpstr>PowerPoint Presentation</vt:lpstr>
      <vt:lpstr>PowerPoint Presentation</vt:lpstr>
      <vt:lpstr>Sociologists attempt to explain events without relying on personal factors…societal v. personal </vt:lpstr>
      <vt:lpstr>PowerPoint Presentation</vt:lpstr>
      <vt:lpstr>PowerPoint Presentation</vt:lpstr>
      <vt:lpstr>PowerPoint Presentation</vt:lpstr>
      <vt:lpstr>Sociologists might explain things like this….</vt:lpstr>
      <vt:lpstr>Mugger story…page 9</vt:lpstr>
      <vt:lpstr>Group v. Individual behavior</vt:lpstr>
      <vt:lpstr>Conformity…members of a group think, feel, and behave in similar ways. (It’s not a bad thing!) More on Conformity later! </vt:lpstr>
      <vt:lpstr>Sociological Imagination </vt:lpstr>
      <vt:lpstr>Objective</vt:lpstr>
      <vt:lpstr>Famous Theorists (you should know)</vt:lpstr>
      <vt:lpstr>Auguste Comte French (1798-1857)</vt:lpstr>
      <vt:lpstr>Harriet Martineau English (1802-1876)</vt:lpstr>
      <vt:lpstr>Émile Durkheim (French) (1858-1917)</vt:lpstr>
      <vt:lpstr>Karl Marx (German) (1818-1883)</vt:lpstr>
      <vt:lpstr>Max Weber (German) (1864-1920)</vt:lpstr>
      <vt:lpstr>Herbert Spencer (English) (1820-1903)</vt:lpstr>
      <vt:lpstr>Jane Addams  (American) (1880-1935)</vt:lpstr>
      <vt:lpstr>W. E. B. DuBois (American) (1868-1963)</vt:lpstr>
      <vt:lpstr>C. Wright Mills (American) (1916-1962)</vt:lpstr>
      <vt:lpstr>George Herbert Mead (American) (1863-1961)</vt:lpstr>
      <vt:lpstr>Sociology  Need green book and folders!</vt:lpstr>
      <vt:lpstr>Objective</vt:lpstr>
      <vt:lpstr>Three Sociological Perspectives</vt:lpstr>
      <vt:lpstr>Three Sociological Theories</vt:lpstr>
      <vt:lpstr>Old woman? Young woman?</vt:lpstr>
      <vt:lpstr>Vase or profile?</vt:lpstr>
      <vt:lpstr>Functionalism</vt:lpstr>
      <vt:lpstr>Functions…</vt:lpstr>
      <vt:lpstr>Conflict Theory</vt:lpstr>
      <vt:lpstr>Conflict Theory  (or Conflict Perspective)</vt:lpstr>
      <vt:lpstr>Symbolic Interactionism</vt:lpstr>
      <vt:lpstr>Symbolic Interactionism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Theoretical Perspectives</vt:lpstr>
      <vt:lpstr>Jobs in Sociology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Sociology </dc:title>
  <dc:creator> </dc:creator>
  <cp:lastModifiedBy>Kelly McVey</cp:lastModifiedBy>
  <cp:revision>185</cp:revision>
  <cp:lastPrinted>2012-08-21T13:31:42Z</cp:lastPrinted>
  <dcterms:created xsi:type="dcterms:W3CDTF">2009-08-18T00:15:23Z</dcterms:created>
  <dcterms:modified xsi:type="dcterms:W3CDTF">2012-08-22T15:11:23Z</dcterms:modified>
</cp:coreProperties>
</file>