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8"/>
  </p:notesMasterIdLst>
  <p:sldIdLst>
    <p:sldId id="271" r:id="rId2"/>
    <p:sldId id="272" r:id="rId3"/>
    <p:sldId id="256" r:id="rId4"/>
    <p:sldId id="257" r:id="rId5"/>
    <p:sldId id="260" r:id="rId6"/>
    <p:sldId id="261" r:id="rId7"/>
    <p:sldId id="263" r:id="rId8"/>
    <p:sldId id="258" r:id="rId9"/>
    <p:sldId id="266" r:id="rId10"/>
    <p:sldId id="267" r:id="rId11"/>
    <p:sldId id="264" r:id="rId12"/>
    <p:sldId id="262" r:id="rId13"/>
    <p:sldId id="265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2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C4903-F574-1D4F-94D5-869A003FAFFB}" type="datetimeFigureOut">
              <a:rPr lang="en-US" smtClean="0"/>
              <a:t>9/1/16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543C6-E026-D341-840D-E218DA76F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99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r>
              <a:rPr lang="en-US" baseline="0" dirty="0" smtClean="0"/>
              <a:t> </a:t>
            </a:r>
            <a:r>
              <a:rPr lang="en-US" baseline="0" dirty="0" smtClean="0"/>
              <a:t>from McGraw-Hill Connected 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543C6-E026-D341-840D-E218DA76F4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73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trade</a:t>
            </a:r>
            <a:r>
              <a:rPr lang="en-US" baseline="0" dirty="0" smtClean="0"/>
              <a:t> routes, Italy’s ideal 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543C6-E026-D341-840D-E218DA76F4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17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543C6-E026-D341-840D-E218DA76F4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36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Medici</a:t>
            </a:r>
            <a:r>
              <a:rPr lang="en-US" baseline="0" dirty="0" smtClean="0"/>
              <a:t> family dates </a:t>
            </a:r>
            <a:r>
              <a:rPr lang="en-US" baseline="0" dirty="0" err="1" smtClean="0"/>
              <a:t>waaay</a:t>
            </a:r>
            <a:r>
              <a:rPr lang="en-US" baseline="0" dirty="0" smtClean="0"/>
              <a:t> back and were </a:t>
            </a:r>
            <a:r>
              <a:rPr lang="en-US" baseline="0" dirty="0" err="1" smtClean="0"/>
              <a:t>orginally</a:t>
            </a:r>
            <a:r>
              <a:rPr lang="en-US" baseline="0" dirty="0" smtClean="0"/>
              <a:t> peasants</a:t>
            </a:r>
          </a:p>
          <a:p>
            <a:r>
              <a:rPr lang="en-US" baseline="0" dirty="0" smtClean="0"/>
              <a:t>They become involved in silk/textiles</a:t>
            </a:r>
          </a:p>
          <a:p>
            <a:r>
              <a:rPr lang="en-US" baseline="0" dirty="0" smtClean="0"/>
              <a:t>Then establish the bank which seals their rise to power—their bank became official bank of the church</a:t>
            </a:r>
          </a:p>
          <a:p>
            <a:r>
              <a:rPr lang="en-US" baseline="0" dirty="0" err="1" smtClean="0"/>
              <a:t>Cosimo</a:t>
            </a:r>
            <a:r>
              <a:rPr lang="en-US" baseline="0" dirty="0" smtClean="0"/>
              <a:t> Medici became “leading citizen” or the political leader of Florence</a:t>
            </a:r>
          </a:p>
          <a:p>
            <a:r>
              <a:rPr lang="en-US" baseline="0" dirty="0" smtClean="0"/>
              <a:t>He gave power positions to family and friends – helped Medici family keep control and get richer</a:t>
            </a:r>
          </a:p>
          <a:p>
            <a:r>
              <a:rPr lang="en-US" baseline="0" dirty="0" smtClean="0"/>
              <a:t>They invested in the arts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543C6-E026-D341-840D-E218DA76F4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93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Machiavelli</a:t>
            </a:r>
            <a:r>
              <a:rPr lang="en-US" baseline="0" dirty="0" smtClean="0"/>
              <a:t> Quote on the </a:t>
            </a:r>
            <a:r>
              <a:rPr lang="en-US" baseline="0" dirty="0" smtClean="0"/>
              <a:t>test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MACHIAVELLI IDEAS IN THE PRINCE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Politics not restricted by morals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Prince acts on behalf of the state</a:t>
            </a:r>
          </a:p>
          <a:p>
            <a:pPr marL="228600" indent="-228600">
              <a:buAutoNum type="arabicPeriod"/>
            </a:pPr>
            <a:r>
              <a:rPr lang="en-US" dirty="0" smtClean="0"/>
              <a:t>Ends justify</a:t>
            </a:r>
            <a:r>
              <a:rPr lang="en-US" baseline="0" dirty="0" smtClean="0"/>
              <a:t> the means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Human nature based on self interest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543C6-E026-D341-840D-E218DA76F4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42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Nobles dominate society—low</a:t>
            </a:r>
            <a:r>
              <a:rPr lang="en-US" baseline="0" dirty="0" smtClean="0"/>
              <a:t> % of population but held important political posts and advised king</a:t>
            </a:r>
          </a:p>
          <a:p>
            <a:r>
              <a:rPr lang="en-US" baseline="0" dirty="0" smtClean="0"/>
              <a:t>Nobles were born not made, expected to educated, have character, grace, </a:t>
            </a:r>
            <a:r>
              <a:rPr lang="en-US" baseline="0" smtClean="0"/>
              <a:t>and talent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543C6-E026-D341-840D-E218DA76F4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08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the Renaissance paintings</a:t>
            </a:r>
            <a:r>
              <a:rPr lang="en-US" baseline="0" dirty="0" smtClean="0"/>
              <a:t>/sculpture/</a:t>
            </a:r>
            <a:r>
              <a:rPr lang="en-US" baseline="0" dirty="0" err="1" smtClean="0"/>
              <a:t>etcs</a:t>
            </a:r>
            <a:r>
              <a:rPr lang="en-US" baseline="0" dirty="0" smtClean="0"/>
              <a:t> not religious in nature were viewed as sinful and idolizing other than God</a:t>
            </a:r>
          </a:p>
          <a:p>
            <a:r>
              <a:rPr lang="en-US" baseline="0" dirty="0" smtClean="0"/>
              <a:t>Artwork become owned by the wealthy and powerful, people got their portraits 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543C6-E026-D341-840D-E218DA76F4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23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E7D8-6984-034B-8F2C-B60A4AC75B87}" type="datetimeFigureOut">
              <a:rPr lang="en-US" smtClean="0"/>
              <a:t>9/1/16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35F78-08C9-3044-9953-CB40955DDDB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E7D8-6984-034B-8F2C-B60A4AC75B87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5F78-08C9-3044-9953-CB40955DDD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E7D8-6984-034B-8F2C-B60A4AC75B87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5F78-08C9-3044-9953-CB40955DDD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E7D8-6984-034B-8F2C-B60A4AC75B87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5F78-08C9-3044-9953-CB40955DDD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E7D8-6984-034B-8F2C-B60A4AC75B87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5F78-08C9-3044-9953-CB40955DDDB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E7D8-6984-034B-8F2C-B60A4AC75B87}" type="datetimeFigureOut">
              <a:rPr lang="en-US" smtClean="0"/>
              <a:t>9/1/16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5F78-08C9-3044-9953-CB40955DDDB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E7D8-6984-034B-8F2C-B60A4AC75B87}" type="datetimeFigureOut">
              <a:rPr lang="en-US" smtClean="0"/>
              <a:t>9/1/16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5F78-08C9-3044-9953-CB40955DDDB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E7D8-6984-034B-8F2C-B60A4AC75B87}" type="datetimeFigureOut">
              <a:rPr lang="en-US" smtClean="0"/>
              <a:t>9/1/16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5F78-08C9-3044-9953-CB40955DDD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E7D8-6984-034B-8F2C-B60A4AC75B87}" type="datetimeFigureOut">
              <a:rPr lang="en-US" smtClean="0"/>
              <a:t>9/1/16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5F78-08C9-3044-9953-CB40955DDD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E7D8-6984-034B-8F2C-B60A4AC75B87}" type="datetimeFigureOut">
              <a:rPr lang="en-US" smtClean="0"/>
              <a:t>9/1/16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5F78-08C9-3044-9953-CB40955DDD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E7D8-6984-034B-8F2C-B60A4AC75B87}" type="datetimeFigureOut">
              <a:rPr lang="en-US" smtClean="0"/>
              <a:t>9/1/16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5F78-08C9-3044-9953-CB40955DDD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A38E7D8-6984-034B-8F2C-B60A4AC75B87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2635F78-08C9-3044-9953-CB40955DDDB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s4PgEWf1Iqk" TargetMode="External"/><Relationship Id="rId3" Type="http://schemas.openxmlformats.org/officeDocument/2006/relationships/hyperlink" Target="https://www.youtube.com/watch?v=V-Ma40uyo-I&amp;index=15&amp;list=PLXkSKL3uTUElbEqRsNi_3j2IexhoXTRBv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ed.mcgraw-hill.com/ssh/syllabus.syllabusLesson.do?bookId=GBOPBD8V7SE4BQOSJPRBQQ4HJQ&amp;syllabusId=98MGCH46W8GDSMC4ZLP2BWPZ41&amp;chapterId=7R6FGX524GXRPM11GOK3FMVPS8&amp;lessonId=9MXQ9X4QRD1DFOG7BTE5D5JNYO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enkNIMAPHU" TargetMode="External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OXl0Ll_t9s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03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 Society Pyramid Answer</a:t>
            </a:r>
            <a:endParaRPr lang="en-US" dirty="0"/>
          </a:p>
        </p:txBody>
      </p:sp>
      <p:pic>
        <p:nvPicPr>
          <p:cNvPr id="4" name="Content Placeholder 3" descr="feudalsocietyclasspyramidKE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50" r="-48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6731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 Society</a:t>
            </a:r>
            <a:endParaRPr lang="en-US" dirty="0"/>
          </a:p>
        </p:txBody>
      </p:sp>
      <p:pic>
        <p:nvPicPr>
          <p:cNvPr id="4" name="Content Placeholder 3" descr="renaissance society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36" r="-364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9846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Italian Renaissance Humanism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Humanism is the intellectual movement of the Renaissance based on the study of humanities</a:t>
            </a:r>
          </a:p>
          <a:p>
            <a:pPr lvl="1"/>
            <a:r>
              <a:rPr lang="en-US" dirty="0" smtClean="0"/>
              <a:t>Grammar</a:t>
            </a:r>
          </a:p>
          <a:p>
            <a:pPr lvl="1"/>
            <a:r>
              <a:rPr lang="en-US" dirty="0" smtClean="0"/>
              <a:t>Rhetoric—persuasive speaking or writing</a:t>
            </a:r>
          </a:p>
          <a:p>
            <a:pPr lvl="1"/>
            <a:r>
              <a:rPr lang="en-US" dirty="0" smtClean="0"/>
              <a:t>Poetry</a:t>
            </a:r>
          </a:p>
          <a:p>
            <a:pPr lvl="1"/>
            <a:r>
              <a:rPr lang="en-US" dirty="0" smtClean="0"/>
              <a:t>Moral philosophy</a:t>
            </a:r>
          </a:p>
          <a:p>
            <a:pPr lvl="1"/>
            <a:r>
              <a:rPr lang="en-US" dirty="0" smtClean="0"/>
              <a:t>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33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 Art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Human-centered—human body, people</a:t>
            </a:r>
          </a:p>
          <a:p>
            <a:r>
              <a:rPr lang="en-US" dirty="0" smtClean="0"/>
              <a:t>Religious AND nonreligious </a:t>
            </a:r>
          </a:p>
          <a:p>
            <a:r>
              <a:rPr lang="en-US" dirty="0" smtClean="0"/>
              <a:t>Realism--Imitate nature—convince viewers works were real</a:t>
            </a:r>
          </a:p>
          <a:p>
            <a:r>
              <a:rPr lang="en-US" dirty="0" smtClean="0"/>
              <a:t>Perspective—three dimensional depth to two-dimensional surfaces</a:t>
            </a:r>
          </a:p>
          <a:p>
            <a:r>
              <a:rPr lang="en-US" dirty="0" smtClean="0"/>
              <a:t>Painting expanded to sculpture and architecture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844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groups of 3, travel to each station</a:t>
            </a:r>
          </a:p>
          <a:p>
            <a:r>
              <a:rPr lang="en-US" dirty="0" smtClean="0"/>
              <a:t>Write down the Renaissance artist’s name</a:t>
            </a:r>
          </a:p>
          <a:p>
            <a:r>
              <a:rPr lang="en-US" dirty="0" smtClean="0"/>
              <a:t>Complete short bio information</a:t>
            </a:r>
          </a:p>
          <a:p>
            <a:r>
              <a:rPr lang="en-US" dirty="0" smtClean="0"/>
              <a:t>Fill in the the name of famous works</a:t>
            </a:r>
          </a:p>
          <a:p>
            <a:r>
              <a:rPr lang="en-US" dirty="0" smtClean="0"/>
              <a:t>Relate the artwork to the Renaissance period. How does the art display common ideas, characteristics, themes, from the Renaissance?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893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Impact of the Printing 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Johannes Gutenberg invents the printing press in 1440/1450s</a:t>
            </a:r>
          </a:p>
          <a:p>
            <a:pPr lvl="1"/>
            <a:r>
              <a:rPr lang="en-US" b="1" u="sng" dirty="0" smtClean="0"/>
              <a:t>China had printing technology before Gutenberg</a:t>
            </a:r>
          </a:p>
          <a:p>
            <a:r>
              <a:rPr lang="en-US" dirty="0" smtClean="0">
                <a:hlinkClick r:id="rId2"/>
              </a:rPr>
              <a:t>Printing press</a:t>
            </a: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Cloud Bio</a:t>
            </a:r>
            <a:endParaRPr lang="en-US" dirty="0" smtClean="0"/>
          </a:p>
          <a:p>
            <a:r>
              <a:rPr lang="en-US" dirty="0" smtClean="0"/>
              <a:t>What are ways that printing press changed society?</a:t>
            </a:r>
          </a:p>
          <a:p>
            <a:pPr lvl="1"/>
            <a:r>
              <a:rPr lang="en-US" b="1" u="sng" dirty="0" smtClean="0"/>
              <a:t>Rise in literacy</a:t>
            </a:r>
          </a:p>
          <a:p>
            <a:pPr lvl="1"/>
            <a:r>
              <a:rPr lang="en-US" b="1" u="sng" dirty="0" smtClean="0"/>
              <a:t>Spread of written books</a:t>
            </a:r>
          </a:p>
          <a:p>
            <a:pPr lvl="1"/>
            <a:r>
              <a:rPr lang="en-US" b="1" u="sng" dirty="0" smtClean="0"/>
              <a:t>Printed books were more affordable</a:t>
            </a:r>
          </a:p>
        </p:txBody>
      </p:sp>
    </p:spTree>
    <p:extLst>
      <p:ext uri="{BB962C8B-B14F-4D97-AF65-F5344CB8AC3E}">
        <p14:creationId xmlns:p14="http://schemas.microsoft.com/office/powerpoint/2010/main" val="538484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Press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was the impact of printing technology similar to the impact of current information technology?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45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</a:t>
            </a:r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 smtClean="0"/>
              <a:t>is Feudalism?</a:t>
            </a:r>
          </a:p>
          <a:p>
            <a:pPr lvl="1"/>
            <a:r>
              <a:rPr lang="en-US" dirty="0" smtClean="0"/>
              <a:t>Political order in which nobles offer protection &amp; land in return for service during the Middle Ages</a:t>
            </a:r>
          </a:p>
          <a:p>
            <a:r>
              <a:rPr lang="en-US" dirty="0" smtClean="0"/>
              <a:t>What is serfdom?</a:t>
            </a:r>
          </a:p>
          <a:p>
            <a:pPr lvl="1"/>
            <a:r>
              <a:rPr lang="en-US" dirty="0" smtClean="0"/>
              <a:t>Agricultural laborers bound to the land to work on their lord’s estate</a:t>
            </a:r>
          </a:p>
          <a:p>
            <a:r>
              <a:rPr lang="en-US" dirty="0" smtClean="0"/>
              <a:t>Why did Europe become a feudal society?</a:t>
            </a:r>
          </a:p>
          <a:p>
            <a:pPr lvl="1"/>
            <a:r>
              <a:rPr lang="en-US" dirty="0" smtClean="0"/>
              <a:t>For safety; to defend themselves from raids/invasions</a:t>
            </a:r>
          </a:p>
          <a:p>
            <a:r>
              <a:rPr lang="en-US" dirty="0" smtClean="0"/>
              <a:t>Besides royalty, what class of people were most privileged during under the feudal system?</a:t>
            </a:r>
          </a:p>
          <a:p>
            <a:pPr lvl="1"/>
            <a:r>
              <a:rPr lang="en-US" dirty="0" smtClean="0"/>
              <a:t>Nobility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26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Renaissance</a:t>
            </a:r>
            <a:br>
              <a:rPr lang="en-US" dirty="0" smtClean="0"/>
            </a:br>
            <a:r>
              <a:rPr lang="en-US" sz="5400" dirty="0" smtClean="0"/>
              <a:t>“Rebirth”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World History Chapter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353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Renaissance Pure Radiance of the Past</a:t>
            </a:r>
            <a:endParaRPr lang="en-US" dirty="0" smtClean="0"/>
          </a:p>
          <a:p>
            <a:pPr lvl="1"/>
            <a:r>
              <a:rPr lang="en-US" dirty="0" smtClean="0"/>
              <a:t>Listen and complete the worksheet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392" y="2544468"/>
            <a:ext cx="4878144" cy="399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88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Major Italian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Italy was more urban than the rest of Europe during the Middle Ages</a:t>
            </a:r>
          </a:p>
          <a:p>
            <a:r>
              <a:rPr lang="en-US" dirty="0" smtClean="0"/>
              <a:t>Thriving trade – why?</a:t>
            </a:r>
          </a:p>
          <a:p>
            <a:pPr lvl="1"/>
            <a:r>
              <a:rPr lang="en-US" dirty="0" smtClean="0"/>
              <a:t>Trade with Byzantine and Islamic civilizations to the East</a:t>
            </a:r>
          </a:p>
          <a:p>
            <a:pPr lvl="2"/>
            <a:r>
              <a:rPr lang="en-US" dirty="0" smtClean="0"/>
              <a:t>Silk, sugar, spice</a:t>
            </a:r>
          </a:p>
          <a:p>
            <a:pPr lvl="1"/>
            <a:r>
              <a:rPr lang="en-US" dirty="0" smtClean="0"/>
              <a:t>Trade with North Africa</a:t>
            </a:r>
          </a:p>
          <a:p>
            <a:pPr lvl="1"/>
            <a:r>
              <a:rPr lang="en-US" dirty="0" smtClean="0"/>
              <a:t>Exchanged goods with English and Dutch merchants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708" y="4128533"/>
            <a:ext cx="4495149" cy="272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21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Major Italian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Five major Italians states began to dominate due to economic power </a:t>
            </a:r>
          </a:p>
          <a:p>
            <a:r>
              <a:rPr lang="en-US" dirty="0" smtClean="0"/>
              <a:t>Played crucial roles in Italian politics and culture</a:t>
            </a:r>
          </a:p>
          <a:p>
            <a:pPr lvl="1"/>
            <a:r>
              <a:rPr lang="en-US" dirty="0" smtClean="0"/>
              <a:t>Milan</a:t>
            </a:r>
          </a:p>
          <a:p>
            <a:pPr lvl="1"/>
            <a:r>
              <a:rPr lang="en-US" dirty="0" smtClean="0"/>
              <a:t>Venice</a:t>
            </a:r>
          </a:p>
          <a:p>
            <a:pPr lvl="1"/>
            <a:r>
              <a:rPr lang="en-US" dirty="0" smtClean="0"/>
              <a:t>Florence</a:t>
            </a:r>
          </a:p>
          <a:p>
            <a:pPr lvl="1"/>
            <a:r>
              <a:rPr lang="en-US" dirty="0" smtClean="0"/>
              <a:t>The Papal States/Rome</a:t>
            </a:r>
          </a:p>
          <a:p>
            <a:pPr lvl="1"/>
            <a:r>
              <a:rPr lang="en-US" dirty="0" smtClean="0"/>
              <a:t>Kingdom of Naples</a:t>
            </a:r>
            <a:endParaRPr lang="en-US" dirty="0"/>
          </a:p>
        </p:txBody>
      </p:sp>
      <p:pic>
        <p:nvPicPr>
          <p:cNvPr id="12" name="Content Placeholder 11" descr="citystates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661" b="-246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7394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Northern Italy</a:t>
            </a:r>
          </a:p>
          <a:p>
            <a:r>
              <a:rPr lang="en-US" dirty="0" smtClean="0"/>
              <a:t>Medici Family </a:t>
            </a:r>
          </a:p>
          <a:p>
            <a:pPr lvl="1"/>
            <a:r>
              <a:rPr lang="en-US" dirty="0" smtClean="0"/>
              <a:t>Used their money and power to influence the cultural development of the Renaissance</a:t>
            </a:r>
          </a:p>
          <a:p>
            <a:pPr lvl="1"/>
            <a:r>
              <a:rPr lang="en-US" dirty="0" smtClean="0">
                <a:hlinkClick r:id="rId3"/>
              </a:rPr>
              <a:t>Video</a:t>
            </a:r>
            <a:endParaRPr lang="en-US" dirty="0" smtClean="0"/>
          </a:p>
          <a:p>
            <a:pPr lvl="1"/>
            <a:r>
              <a:rPr lang="en-US" u="sng" dirty="0" smtClean="0"/>
              <a:t>Florence is known as the birthplace of the Renaissance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florence.jpeg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" r="23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311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Niccolo</a:t>
            </a:r>
            <a:r>
              <a:rPr lang="en-US" dirty="0" smtClean="0"/>
              <a:t> Machiavelli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Video</a:t>
            </a:r>
            <a:r>
              <a:rPr lang="en-US" dirty="0" smtClean="0"/>
              <a:t> -- Overview of his ideas</a:t>
            </a:r>
          </a:p>
          <a:p>
            <a:r>
              <a:rPr lang="en-US" i="1" dirty="0" smtClean="0"/>
              <a:t>The Prince</a:t>
            </a:r>
          </a:p>
          <a:p>
            <a:r>
              <a:rPr lang="en-US" dirty="0" smtClean="0"/>
              <a:t>Primary source activity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4746" y="3062461"/>
            <a:ext cx="2753454" cy="306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27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Society Pyramid</a:t>
            </a:r>
            <a:endParaRPr lang="en-US" dirty="0"/>
          </a:p>
        </p:txBody>
      </p:sp>
      <p:pic>
        <p:nvPicPr>
          <p:cNvPr id="4" name="Content Placeholder 3" descr="Feudalsocietyclasspyrami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9" r="-21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9686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240</TotalTime>
  <Words>601</Words>
  <Application>Microsoft Macintosh PowerPoint</Application>
  <PresentationFormat>On-screen Show (4:3)</PresentationFormat>
  <Paragraphs>99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Executive</vt:lpstr>
      <vt:lpstr>PowerPoint Presentation</vt:lpstr>
      <vt:lpstr>Essential questions</vt:lpstr>
      <vt:lpstr>Renaissance “Rebirth”</vt:lpstr>
      <vt:lpstr>Introduction Video</vt:lpstr>
      <vt:lpstr>The Major Italian States</vt:lpstr>
      <vt:lpstr>The Major Italian States</vt:lpstr>
      <vt:lpstr>Florence</vt:lpstr>
      <vt:lpstr>Niccolo Machiavelli</vt:lpstr>
      <vt:lpstr>Society Pyramid</vt:lpstr>
      <vt:lpstr>Renaissance Society Pyramid Answer</vt:lpstr>
      <vt:lpstr>Renaissance Society</vt:lpstr>
      <vt:lpstr>Italian Renaissance Humanism</vt:lpstr>
      <vt:lpstr>Renaissance Art Characteristics</vt:lpstr>
      <vt:lpstr>Instructions</vt:lpstr>
      <vt:lpstr>The Impact of the Printing Press</vt:lpstr>
      <vt:lpstr>Printing Press Impact</vt:lpstr>
    </vt:vector>
  </TitlesOfParts>
  <Company>bps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Renaissance</dc:title>
  <dc:creator>Kelly McVey</dc:creator>
  <cp:lastModifiedBy>Kelly McVey</cp:lastModifiedBy>
  <cp:revision>26</cp:revision>
  <dcterms:created xsi:type="dcterms:W3CDTF">2016-08-27T22:35:17Z</dcterms:created>
  <dcterms:modified xsi:type="dcterms:W3CDTF">2016-09-01T14:39:52Z</dcterms:modified>
</cp:coreProperties>
</file>