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0" r:id="rId2"/>
    <p:sldId id="271" r:id="rId3"/>
    <p:sldId id="256" r:id="rId4"/>
    <p:sldId id="266" r:id="rId5"/>
    <p:sldId id="258" r:id="rId6"/>
    <p:sldId id="259" r:id="rId7"/>
    <p:sldId id="260" r:id="rId8"/>
    <p:sldId id="269" r:id="rId9"/>
    <p:sldId id="272" r:id="rId10"/>
    <p:sldId id="268" r:id="rId11"/>
    <p:sldId id="261" r:id="rId12"/>
    <p:sldId id="262" r:id="rId13"/>
    <p:sldId id="27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D39E0-2745-F944-AF8B-4668E9F5D9B9}" type="datetimeFigureOut">
              <a:rPr lang="en-US" smtClean="0"/>
              <a:t>10/5/15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C3910-4D7E-8F4E-9F2D-67A25BC3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0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Taxed on land, soap, salt.</a:t>
            </a:r>
          </a:p>
          <a:p>
            <a:r>
              <a:rPr lang="en-US" dirty="0" smtClean="0"/>
              <a:t>Nobles</a:t>
            </a:r>
            <a:r>
              <a:rPr lang="en-US" baseline="0" dirty="0" smtClean="0"/>
              <a:t> could only hunt.</a:t>
            </a:r>
            <a:endParaRPr lang="en-US" dirty="0" smtClean="0"/>
          </a:p>
          <a:p>
            <a:r>
              <a:rPr lang="en-US" dirty="0" smtClean="0"/>
              <a:t>Couldn’t kill rabbits that ate crops.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C3910-4D7E-8F4E-9F2D-67A25BC330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9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Louis</a:t>
            </a:r>
            <a:r>
              <a:rPr lang="en-US" baseline="0" dirty="0" smtClean="0"/>
              <a:t> XV continued to spend money</a:t>
            </a:r>
          </a:p>
          <a:p>
            <a:r>
              <a:rPr lang="en-US" baseline="0" dirty="0" smtClean="0"/>
              <a:t>Jacques Necker was Louis XIV’s financial advisor-reduce spending, reform government, abolish tariffs, tax nobles and clergy-hated it!</a:t>
            </a:r>
          </a:p>
          <a:p>
            <a:r>
              <a:rPr lang="en-US" baseline="0" dirty="0" smtClean="0"/>
              <a:t>Louis XIV did not want to call a meeting of the Estates General, afraid the nobles would try to regain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C3910-4D7E-8F4E-9F2D-67A25BC330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22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Made a</a:t>
            </a:r>
            <a:r>
              <a:rPr lang="en-US" baseline="0" dirty="0" smtClean="0"/>
              <a:t> list of grievances</a:t>
            </a:r>
          </a:p>
          <a:p>
            <a:r>
              <a:rPr lang="en-US" baseline="0" dirty="0" smtClean="0"/>
              <a:t>Third Estate came with many new Enlightenment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C3910-4D7E-8F4E-9F2D-67A25BC330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7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Got support from some</a:t>
            </a:r>
            <a:r>
              <a:rPr lang="en-US" baseline="0" dirty="0" smtClean="0"/>
              <a:t> members of the First and Second Estate.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C3910-4D7E-8F4E-9F2D-67A25BC330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33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told of the attack Louis XVI asked, “Is it a revolt?”  A</a:t>
            </a:r>
            <a:r>
              <a:rPr lang="en-US" baseline="0" dirty="0" smtClean="0"/>
              <a:t> noble said, “No, sire, it’s a revolution.”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C3910-4D7E-8F4E-9F2D-67A25BC330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8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2E6F0D-9A36-E140-AC1F-8ACB4BDCB7DE}" type="datetimeFigureOut">
              <a:rPr lang="en-US" smtClean="0"/>
              <a:t>10/5/15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422DD0-CCC0-0942-B5BD-AE6C2BDEEA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(10/2)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#1 What impact did the Enlightenment have?</a:t>
            </a:r>
          </a:p>
          <a:p>
            <a:pPr lvl="1"/>
            <a:r>
              <a:rPr lang="en-US" dirty="0" smtClean="0"/>
              <a:t>Started revolutions</a:t>
            </a:r>
          </a:p>
          <a:p>
            <a:pPr lvl="1"/>
            <a:r>
              <a:rPr lang="en-US" dirty="0" smtClean="0"/>
              <a:t>Encouraged some rulers to make changes</a:t>
            </a:r>
          </a:p>
          <a:p>
            <a:r>
              <a:rPr lang="en-US" dirty="0" smtClean="0"/>
              <a:t>#2 The American Declaration of Independence, the Bill of Rights, and the Constitution clearly reflect the ideas of which Enlightenment thinker(s)?  How?</a:t>
            </a:r>
          </a:p>
          <a:p>
            <a:pPr lvl="1"/>
            <a:r>
              <a:rPr lang="en-US" dirty="0" smtClean="0"/>
              <a:t>John Locke, Rousseau, Montesquieu </a:t>
            </a:r>
          </a:p>
          <a:p>
            <a:pPr lvl="1"/>
            <a:r>
              <a:rPr lang="en-US" dirty="0" smtClean="0"/>
              <a:t>Elections, natural rights, separation of powers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2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XVI took control after Louis XIV and Louis XV</a:t>
            </a:r>
          </a:p>
          <a:p>
            <a:r>
              <a:rPr lang="en-US" dirty="0" smtClean="0"/>
              <a:t>He was an ineffective and weak ruler</a:t>
            </a:r>
          </a:p>
          <a:p>
            <a:r>
              <a:rPr lang="en-US" dirty="0" smtClean="0"/>
              <a:t>Married to Marie Antoinette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0" y="4318000"/>
            <a:ext cx="3175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Troubles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troubles are going to add to the discontent</a:t>
            </a:r>
          </a:p>
          <a:p>
            <a:pPr lvl="1"/>
            <a:r>
              <a:rPr lang="en-US" b="1" u="sng" dirty="0" smtClean="0"/>
              <a:t>Louis XIV’s debt</a:t>
            </a:r>
          </a:p>
          <a:p>
            <a:pPr lvl="1"/>
            <a:r>
              <a:rPr lang="en-US" b="1" u="sng" dirty="0" smtClean="0"/>
              <a:t>Poor harvests</a:t>
            </a:r>
          </a:p>
          <a:p>
            <a:pPr lvl="1"/>
            <a:r>
              <a:rPr lang="en-US" b="1" u="sng" dirty="0" smtClean="0"/>
              <a:t>Failing to call Estates General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7825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Tennis Court Oath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things worsened, Louis XVI </a:t>
            </a:r>
            <a:r>
              <a:rPr lang="en-US" b="1" u="sng" dirty="0" smtClean="0"/>
              <a:t>had no choice but to call a meeting of the estates</a:t>
            </a:r>
          </a:p>
          <a:p>
            <a:r>
              <a:rPr lang="en-US" dirty="0" smtClean="0"/>
              <a:t>The Third Estate was allowed to attend-only men who had property</a:t>
            </a:r>
          </a:p>
          <a:p>
            <a:r>
              <a:rPr lang="en-US" dirty="0" smtClean="0"/>
              <a:t>Under the voting system, each group had one vote</a:t>
            </a:r>
          </a:p>
          <a:p>
            <a:pPr lvl="1"/>
            <a:r>
              <a:rPr lang="en-US" dirty="0" smtClean="0"/>
              <a:t>Third Estate was always outvoted</a:t>
            </a:r>
          </a:p>
        </p:txBody>
      </p:sp>
    </p:spTree>
    <p:extLst>
      <p:ext uri="{BB962C8B-B14F-4D97-AF65-F5344CB8AC3E}">
        <p14:creationId xmlns:p14="http://schemas.microsoft.com/office/powerpoint/2010/main" val="339399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Estates General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2833" r="-128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885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Tennis Court Oath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Third Estate took a daring step, they claimed they represented the people of France, and </a:t>
            </a:r>
            <a:r>
              <a:rPr lang="en-US" b="1" u="sng" dirty="0" smtClean="0"/>
              <a:t>gave themselves the name the National Assembly</a:t>
            </a:r>
          </a:p>
          <a:p>
            <a:r>
              <a:rPr lang="en-US" b="1" u="sng" dirty="0" smtClean="0"/>
              <a:t>Refused to dismiss until they had written a constitution</a:t>
            </a:r>
          </a:p>
          <a:p>
            <a:r>
              <a:rPr lang="en-US" dirty="0" smtClean="0"/>
              <a:t>When they came back to meet, the doors were locked</a:t>
            </a:r>
          </a:p>
          <a:p>
            <a:r>
              <a:rPr lang="en-US" dirty="0" smtClean="0"/>
              <a:t>Moved to a tennis court and swore never to leave until a constitution was written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822" y="0"/>
            <a:ext cx="2476178" cy="147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4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Storming the Bastille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same time, rumors spread that royal troops were going to occupy the capital</a:t>
            </a:r>
          </a:p>
          <a:p>
            <a:r>
              <a:rPr lang="en-US" dirty="0" smtClean="0"/>
              <a:t>800 Parisians surrounded the Bastille</a:t>
            </a:r>
          </a:p>
          <a:p>
            <a:pPr lvl="1"/>
            <a:r>
              <a:rPr lang="en-US" b="1" u="sng" dirty="0" smtClean="0"/>
              <a:t>Demanded weapons and gunpowder</a:t>
            </a:r>
          </a:p>
          <a:p>
            <a:r>
              <a:rPr lang="en-US" dirty="0" smtClean="0"/>
              <a:t>When they were refused, they stormed the Bastille</a:t>
            </a:r>
          </a:p>
          <a:p>
            <a:pPr lvl="1"/>
            <a:r>
              <a:rPr lang="en-US" dirty="0" smtClean="0"/>
              <a:t>This action becomes a symbol of the French Revolution</a:t>
            </a:r>
          </a:p>
          <a:p>
            <a:pPr lvl="2"/>
            <a:r>
              <a:rPr lang="en-US" dirty="0" smtClean="0"/>
              <a:t>This was step toward freedom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9848" y="-11112"/>
            <a:ext cx="1604151" cy="161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9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revolution?</a:t>
            </a:r>
          </a:p>
          <a:p>
            <a:pPr lvl="1"/>
            <a:r>
              <a:rPr lang="en-US" dirty="0" smtClean="0"/>
              <a:t>Change in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9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THE EVE OF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1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1789, France still clung to an outdated social system</a:t>
            </a:r>
          </a:p>
          <a:p>
            <a:r>
              <a:rPr lang="en-US" dirty="0" smtClean="0"/>
              <a:t>Everyone belonged to three classes</a:t>
            </a:r>
          </a:p>
          <a:p>
            <a:pPr lvl="1"/>
            <a:r>
              <a:rPr lang="en-US" dirty="0" smtClean="0"/>
              <a:t>First Estate</a:t>
            </a:r>
          </a:p>
          <a:p>
            <a:pPr lvl="1"/>
            <a:r>
              <a:rPr lang="en-US" dirty="0" smtClean="0"/>
              <a:t>Second Estate</a:t>
            </a:r>
          </a:p>
          <a:p>
            <a:pPr lvl="1"/>
            <a:r>
              <a:rPr lang="en-US" dirty="0" smtClean="0"/>
              <a:t>Third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6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Group</a:t>
            </a:r>
          </a:p>
          <a:p>
            <a:pPr lvl="1"/>
            <a:r>
              <a:rPr lang="en-US" b="1" u="sng" dirty="0" smtClean="0"/>
              <a:t>Clergy</a:t>
            </a:r>
          </a:p>
          <a:p>
            <a:r>
              <a:rPr lang="en-US" dirty="0" smtClean="0"/>
              <a:t>Percent of Population</a:t>
            </a:r>
          </a:p>
          <a:p>
            <a:pPr lvl="1"/>
            <a:r>
              <a:rPr lang="en-US" b="1" u="sng" dirty="0" smtClean="0"/>
              <a:t>0.5%</a:t>
            </a:r>
          </a:p>
          <a:p>
            <a:r>
              <a:rPr lang="en-US" dirty="0" smtClean="0"/>
              <a:t>The had always exerted great influence</a:t>
            </a:r>
          </a:p>
          <a:p>
            <a:r>
              <a:rPr lang="en-US" dirty="0" smtClean="0"/>
              <a:t>They owned 10% of the land</a:t>
            </a:r>
          </a:p>
          <a:p>
            <a:r>
              <a:rPr lang="en-US" dirty="0" smtClean="0"/>
              <a:t>Paid no taxes but collected tithes</a:t>
            </a:r>
          </a:p>
          <a:p>
            <a:r>
              <a:rPr lang="en-US" dirty="0" smtClean="0"/>
              <a:t>Provided some social services</a:t>
            </a:r>
          </a:p>
          <a:p>
            <a:pPr lvl="1"/>
            <a:r>
              <a:rPr lang="en-US" dirty="0" smtClean="0"/>
              <a:t>Were criticized if they didn’t</a:t>
            </a:r>
          </a:p>
        </p:txBody>
      </p:sp>
    </p:spTree>
    <p:extLst>
      <p:ext uri="{BB962C8B-B14F-4D97-AF65-F5344CB8AC3E}">
        <p14:creationId xmlns:p14="http://schemas.microsoft.com/office/powerpoint/2010/main" val="246932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Group</a:t>
            </a:r>
          </a:p>
          <a:p>
            <a:pPr lvl="1"/>
            <a:r>
              <a:rPr lang="en-US" b="1" u="sng" dirty="0" smtClean="0"/>
              <a:t>Nobles</a:t>
            </a:r>
          </a:p>
          <a:p>
            <a:r>
              <a:rPr lang="en-US" dirty="0" smtClean="0"/>
              <a:t>Percent of Population</a:t>
            </a:r>
          </a:p>
          <a:p>
            <a:pPr lvl="1"/>
            <a:r>
              <a:rPr lang="en-US" b="1" u="sng" dirty="0" smtClean="0"/>
              <a:t>1.5%</a:t>
            </a:r>
          </a:p>
          <a:p>
            <a:r>
              <a:rPr lang="en-US" dirty="0" smtClean="0"/>
              <a:t>They were given top jobs in the government and army</a:t>
            </a:r>
          </a:p>
          <a:p>
            <a:r>
              <a:rPr lang="en-US" dirty="0" smtClean="0"/>
              <a:t>Some owned land but had little income</a:t>
            </a:r>
          </a:p>
          <a:p>
            <a:r>
              <a:rPr lang="en-US" dirty="0" smtClean="0"/>
              <a:t>Some resented absolute monarchs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5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Group</a:t>
            </a:r>
          </a:p>
          <a:p>
            <a:pPr lvl="1"/>
            <a:r>
              <a:rPr lang="en-US" dirty="0" smtClean="0"/>
              <a:t>Everybody else</a:t>
            </a:r>
          </a:p>
          <a:p>
            <a:pPr lvl="1"/>
            <a:r>
              <a:rPr lang="en-US" b="1" u="sng" dirty="0" smtClean="0"/>
              <a:t>Bourgeoisie, rural peasants, urban workers</a:t>
            </a:r>
          </a:p>
          <a:p>
            <a:r>
              <a:rPr lang="en-US" dirty="0" smtClean="0"/>
              <a:t>Percent of Population</a:t>
            </a:r>
          </a:p>
          <a:p>
            <a:pPr lvl="1"/>
            <a:r>
              <a:rPr lang="en-US" b="1" u="sng" dirty="0" smtClean="0"/>
              <a:t>98%</a:t>
            </a:r>
          </a:p>
          <a:p>
            <a:r>
              <a:rPr lang="en-US" dirty="0" smtClean="0"/>
              <a:t>Resented the privileges enjoyed by other estates</a:t>
            </a:r>
          </a:p>
          <a:p>
            <a:r>
              <a:rPr lang="en-US" dirty="0" smtClean="0"/>
              <a:t>Taxed on everything</a:t>
            </a:r>
            <a:r>
              <a:rPr lang="en-US" b="1" u="sng" dirty="0" smtClean="0"/>
              <a:t> </a:t>
            </a:r>
          </a:p>
          <a:p>
            <a:pPr marL="36576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3814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</a:t>
            </a:r>
            <a:r>
              <a:rPr lang="en-US" smtClean="0"/>
              <a:t>10/5)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#3 Describe </a:t>
            </a:r>
            <a:r>
              <a:rPr lang="en-US" dirty="0" smtClean="0"/>
              <a:t>the differences between the three estates in France.</a:t>
            </a:r>
          </a:p>
          <a:p>
            <a:pPr lvl="1"/>
            <a:r>
              <a:rPr lang="en-US" dirty="0" smtClean="0"/>
              <a:t>First</a:t>
            </a:r>
          </a:p>
          <a:p>
            <a:pPr lvl="2"/>
            <a:r>
              <a:rPr lang="en-US" dirty="0" smtClean="0"/>
              <a:t>Clergy</a:t>
            </a:r>
          </a:p>
          <a:p>
            <a:pPr lvl="2"/>
            <a:r>
              <a:rPr lang="en-US" dirty="0" smtClean="0"/>
              <a:t>.5 % of the population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Nobles</a:t>
            </a:r>
          </a:p>
          <a:p>
            <a:pPr lvl="2"/>
            <a:r>
              <a:rPr lang="en-US" dirty="0" smtClean="0"/>
              <a:t>1.5% of the population</a:t>
            </a:r>
          </a:p>
          <a:p>
            <a:pPr lvl="1"/>
            <a:r>
              <a:rPr lang="en-US" dirty="0" smtClean="0"/>
              <a:t>Third</a:t>
            </a:r>
          </a:p>
          <a:p>
            <a:pPr lvl="2"/>
            <a:r>
              <a:rPr lang="en-US" dirty="0" smtClean="0"/>
              <a:t>Everyone else</a:t>
            </a:r>
          </a:p>
          <a:p>
            <a:pPr lvl="2"/>
            <a:r>
              <a:rPr lang="en-US" dirty="0" smtClean="0"/>
              <a:t>98% of the population</a:t>
            </a:r>
          </a:p>
          <a:p>
            <a:pPr lvl="2"/>
            <a:r>
              <a:rPr lang="en-US" dirty="0" smtClean="0"/>
              <a:t>Only got one vote</a:t>
            </a:r>
          </a:p>
          <a:p>
            <a:pPr lvl="2"/>
            <a:r>
              <a:rPr lang="en-US" dirty="0" smtClean="0"/>
              <a:t>Taxed on 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8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Estates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0375" b="-20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505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5385</TotalTime>
  <Words>602</Words>
  <Application>Microsoft Macintosh PowerPoint</Application>
  <PresentationFormat>On-screen Show (4:3)</PresentationFormat>
  <Paragraphs>98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Warm-Up (10/2)</vt:lpstr>
      <vt:lpstr>PowerPoint Presentation</vt:lpstr>
      <vt:lpstr>ON THE EVE OF REVOLUTION</vt:lpstr>
      <vt:lpstr>The Old Regime</vt:lpstr>
      <vt:lpstr>The First Estate</vt:lpstr>
      <vt:lpstr>The Second Estate</vt:lpstr>
      <vt:lpstr>The Third Estate</vt:lpstr>
      <vt:lpstr>Warm-Up (10/5)</vt:lpstr>
      <vt:lpstr>French Estates</vt:lpstr>
      <vt:lpstr>Louis XVI</vt:lpstr>
      <vt:lpstr>Economic Troubles</vt:lpstr>
      <vt:lpstr>The Tennis Court Oath</vt:lpstr>
      <vt:lpstr>Estates General</vt:lpstr>
      <vt:lpstr>The Tennis Court Oath</vt:lpstr>
      <vt:lpstr>Storming the Bastille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EVE OF REVOLUTION</dc:title>
  <dc:creator>Brenna dacey</dc:creator>
  <cp:lastModifiedBy>Brenna dacey</cp:lastModifiedBy>
  <cp:revision>37</cp:revision>
  <dcterms:created xsi:type="dcterms:W3CDTF">2013-10-02T13:02:11Z</dcterms:created>
  <dcterms:modified xsi:type="dcterms:W3CDTF">2015-10-05T13:27:03Z</dcterms:modified>
</cp:coreProperties>
</file>