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handoutMasterIdLst>
    <p:handoutMasterId r:id="rId16"/>
  </p:handoutMasterIdLst>
  <p:sldIdLst>
    <p:sldId id="266" r:id="rId2"/>
    <p:sldId id="267" r:id="rId3"/>
    <p:sldId id="265" r:id="rId4"/>
    <p:sldId id="256" r:id="rId5"/>
    <p:sldId id="257" r:id="rId6"/>
    <p:sldId id="258" r:id="rId7"/>
    <p:sldId id="259" r:id="rId8"/>
    <p:sldId id="268" r:id="rId9"/>
    <p:sldId id="269" r:id="rId10"/>
    <p:sldId id="270" r:id="rId11"/>
    <p:sldId id="263" r:id="rId12"/>
    <p:sldId id="262" r:id="rId13"/>
    <p:sldId id="264"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clrMode="bw"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8" d="100"/>
          <a:sy n="78" d="100"/>
        </p:scale>
        <p:origin x="-197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67E225F-14CC-B143-AD9E-159BDB98F669}" type="datetimeFigureOut">
              <a:rPr lang="en-US" smtClean="0"/>
              <a:t>10/7/15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B6EDA78-E555-E94C-A546-7A8608086134}" type="slidenum">
              <a:rPr lang="en-US" smtClean="0"/>
              <a:t>‹#›</a:t>
            </a:fld>
            <a:endParaRPr lang="en-US"/>
          </a:p>
        </p:txBody>
      </p:sp>
    </p:spTree>
    <p:extLst>
      <p:ext uri="{BB962C8B-B14F-4D97-AF65-F5344CB8AC3E}">
        <p14:creationId xmlns:p14="http://schemas.microsoft.com/office/powerpoint/2010/main" val="33904883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E45BA3-2187-7546-9430-229A444E2B47}" type="datetimeFigureOut">
              <a:rPr lang="en-US" smtClean="0"/>
              <a:t>10/7/15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87F1BD-0D09-A645-97D8-FCA062D06A2A}" type="slidenum">
              <a:rPr lang="en-US" smtClean="0"/>
              <a:t>‹#›</a:t>
            </a:fld>
            <a:endParaRPr lang="en-US"/>
          </a:p>
        </p:txBody>
      </p:sp>
    </p:spTree>
    <p:extLst>
      <p:ext uri="{BB962C8B-B14F-4D97-AF65-F5344CB8AC3E}">
        <p14:creationId xmlns:p14="http://schemas.microsoft.com/office/powerpoint/2010/main" val="57771378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Rumors began to spread as well-”Great Fear” </a:t>
            </a:r>
          </a:p>
          <a:p>
            <a:r>
              <a:rPr lang="en-US" dirty="0" smtClean="0"/>
              <a:t>Government was seizing peasant crops, tales of attacks on peasants, etc.</a:t>
            </a:r>
            <a:endParaRPr lang="en-US" dirty="0"/>
          </a:p>
        </p:txBody>
      </p:sp>
      <p:sp>
        <p:nvSpPr>
          <p:cNvPr id="4" name="Slide Number Placeholder 3"/>
          <p:cNvSpPr>
            <a:spLocks noGrp="1"/>
          </p:cNvSpPr>
          <p:nvPr>
            <p:ph type="sldNum" sz="quarter" idx="10"/>
          </p:nvPr>
        </p:nvSpPr>
        <p:spPr/>
        <p:txBody>
          <a:bodyPr/>
          <a:lstStyle/>
          <a:p>
            <a:fld id="{6087F1BD-0D09-A645-97D8-FCA062D06A2A}" type="slidenum">
              <a:rPr lang="en-US" smtClean="0"/>
              <a:t>5</a:t>
            </a:fld>
            <a:endParaRPr lang="en-US"/>
          </a:p>
        </p:txBody>
      </p:sp>
    </p:spTree>
    <p:extLst>
      <p:ext uri="{BB962C8B-B14F-4D97-AF65-F5344CB8AC3E}">
        <p14:creationId xmlns:p14="http://schemas.microsoft.com/office/powerpoint/2010/main" val="2452793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Placed under the control of the state</a:t>
            </a:r>
          </a:p>
          <a:p>
            <a:r>
              <a:rPr lang="en-US" dirty="0" smtClean="0"/>
              <a:t>Bishops</a:t>
            </a:r>
            <a:r>
              <a:rPr lang="en-US" baseline="0" dirty="0" smtClean="0"/>
              <a:t> and priests were elected</a:t>
            </a:r>
          </a:p>
          <a:p>
            <a:r>
              <a:rPr lang="en-US" baseline="0" dirty="0" smtClean="0"/>
              <a:t>This angered many bishops and priests</a:t>
            </a:r>
          </a:p>
          <a:p>
            <a:r>
              <a:rPr lang="en-US" baseline="0" dirty="0" smtClean="0"/>
              <a:t>Many were punished for rejecting the idea</a:t>
            </a:r>
          </a:p>
          <a:p>
            <a:endParaRPr lang="en-US" dirty="0"/>
          </a:p>
        </p:txBody>
      </p:sp>
      <p:sp>
        <p:nvSpPr>
          <p:cNvPr id="4" name="Slide Number Placeholder 3"/>
          <p:cNvSpPr>
            <a:spLocks noGrp="1"/>
          </p:cNvSpPr>
          <p:nvPr>
            <p:ph type="sldNum" sz="quarter" idx="10"/>
          </p:nvPr>
        </p:nvSpPr>
        <p:spPr/>
        <p:txBody>
          <a:bodyPr/>
          <a:lstStyle/>
          <a:p>
            <a:fld id="{6087F1BD-0D09-A645-97D8-FCA062D06A2A}" type="slidenum">
              <a:rPr lang="en-US" smtClean="0"/>
              <a:t>12</a:t>
            </a:fld>
            <a:endParaRPr lang="en-US"/>
          </a:p>
        </p:txBody>
      </p:sp>
    </p:spTree>
    <p:extLst>
      <p:ext uri="{BB962C8B-B14F-4D97-AF65-F5344CB8AC3E}">
        <p14:creationId xmlns:p14="http://schemas.microsoft.com/office/powerpoint/2010/main" val="3015270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1122040-E216-9F46-B98F-275053EAC78D}" type="datetimeFigureOut">
              <a:rPr lang="en-US" smtClean="0"/>
              <a:t>10/7/15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E77739B-4DC0-CF40-A83D-566964E5817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122040-E216-9F46-B98F-275053EAC78D}" type="datetimeFigureOut">
              <a:rPr lang="en-US" smtClean="0"/>
              <a:t>10/7/15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7739B-4DC0-CF40-A83D-566964E5817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122040-E216-9F46-B98F-275053EAC78D}" type="datetimeFigureOut">
              <a:rPr lang="en-US" smtClean="0"/>
              <a:t>10/7/15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7739B-4DC0-CF40-A83D-566964E5817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122040-E216-9F46-B98F-275053EAC78D}" type="datetimeFigureOut">
              <a:rPr lang="en-US" smtClean="0"/>
              <a:t>10/7/15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7739B-4DC0-CF40-A83D-566964E5817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1122040-E216-9F46-B98F-275053EAC78D}" type="datetimeFigureOut">
              <a:rPr lang="en-US" smtClean="0"/>
              <a:t>10/7/15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7739B-4DC0-CF40-A83D-566964E5817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122040-E216-9F46-B98F-275053EAC78D}" type="datetimeFigureOut">
              <a:rPr lang="en-US" smtClean="0"/>
              <a:t>10/7/15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77739B-4DC0-CF40-A83D-566964E5817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1122040-E216-9F46-B98F-275053EAC78D}" type="datetimeFigureOut">
              <a:rPr lang="en-US" smtClean="0"/>
              <a:t>10/7/15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77739B-4DC0-CF40-A83D-566964E5817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1122040-E216-9F46-B98F-275053EAC78D}" type="datetimeFigureOut">
              <a:rPr lang="en-US" smtClean="0"/>
              <a:t>10/7/15</a:t>
            </a:fld>
            <a:endParaRPr lang="en-US"/>
          </a:p>
        </p:txBody>
      </p:sp>
      <p:sp>
        <p:nvSpPr>
          <p:cNvPr id="8" name="Slide Number Placeholder 7"/>
          <p:cNvSpPr>
            <a:spLocks noGrp="1"/>
          </p:cNvSpPr>
          <p:nvPr>
            <p:ph type="sldNum" sz="quarter" idx="11"/>
          </p:nvPr>
        </p:nvSpPr>
        <p:spPr/>
        <p:txBody>
          <a:bodyPr/>
          <a:lstStyle/>
          <a:p>
            <a:fld id="{1E77739B-4DC0-CF40-A83D-566964E5817B}"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22040-E216-9F46-B98F-275053EAC78D}" type="datetimeFigureOut">
              <a:rPr lang="en-US" smtClean="0"/>
              <a:t>10/7/15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77739B-4DC0-CF40-A83D-566964E5817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122040-E216-9F46-B98F-275053EAC78D}" type="datetimeFigureOut">
              <a:rPr lang="en-US" smtClean="0"/>
              <a:t>10/7/15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1E77739B-4DC0-CF40-A83D-566964E5817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11122040-E216-9F46-B98F-275053EAC78D}" type="datetimeFigureOut">
              <a:rPr lang="en-US" smtClean="0"/>
              <a:t>10/7/15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77739B-4DC0-CF40-A83D-566964E5817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1122040-E216-9F46-B98F-275053EAC78D}" type="datetimeFigureOut">
              <a:rPr lang="en-US" smtClean="0"/>
              <a:t>10/7/15</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1E77739B-4DC0-CF40-A83D-566964E5817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lstStyle/>
          <a:p>
            <a:r>
              <a:rPr lang="en-US" dirty="0" smtClean="0"/>
              <a:t>Take out a piece of notebook paper or a piece of construction paper</a:t>
            </a:r>
          </a:p>
          <a:p>
            <a:r>
              <a:rPr lang="en-US" dirty="0" smtClean="0"/>
              <a:t>Divide it into three parts</a:t>
            </a:r>
          </a:p>
          <a:p>
            <a:r>
              <a:rPr lang="en-US" dirty="0" smtClean="0"/>
              <a:t>Label each part</a:t>
            </a:r>
          </a:p>
          <a:p>
            <a:pPr lvl="1"/>
            <a:r>
              <a:rPr lang="en-US" dirty="0" smtClean="0"/>
              <a:t>Economic</a:t>
            </a:r>
          </a:p>
          <a:p>
            <a:pPr lvl="1"/>
            <a:r>
              <a:rPr lang="en-US" dirty="0" smtClean="0"/>
              <a:t>Political</a:t>
            </a:r>
          </a:p>
          <a:p>
            <a:pPr lvl="1"/>
            <a:r>
              <a:rPr lang="en-US" smtClean="0"/>
              <a:t>Social </a:t>
            </a:r>
            <a:endParaRPr lang="en-US" dirty="0"/>
          </a:p>
        </p:txBody>
      </p:sp>
    </p:spTree>
    <p:extLst>
      <p:ext uri="{BB962C8B-B14F-4D97-AF65-F5344CB8AC3E}">
        <p14:creationId xmlns:p14="http://schemas.microsoft.com/office/powerpoint/2010/main" val="203268062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97513"/>
            <a:ext cx="8950502" cy="5632312"/>
          </a:xfrm>
          <a:prstGeom prst="rect">
            <a:avLst/>
          </a:prstGeom>
        </p:spPr>
        <p:txBody>
          <a:bodyPr wrap="square">
            <a:spAutoFit/>
          </a:bodyPr>
          <a:lstStyle/>
          <a:p>
            <a:r>
              <a:rPr lang="en-US" b="1" dirty="0"/>
              <a:t>11.</a:t>
            </a:r>
            <a:r>
              <a:rPr lang="en-US" dirty="0"/>
              <a:t> The free communication of ideas and opinions is one of the most precious of the rights of man. Every citizen may, accordingly, speak, write, and print with freedom, but shall be responsible for such abuses of this freedom as shall be defined by law. </a:t>
            </a:r>
          </a:p>
          <a:p>
            <a:r>
              <a:rPr lang="en-US" b="1" dirty="0"/>
              <a:t>12.</a:t>
            </a:r>
            <a:r>
              <a:rPr lang="en-US" dirty="0"/>
              <a:t> The security of the rights of man and of the citizen requires public military forces. These forces are, therefore, established for the good of all and not for the personal advantage of those to whom they shall be </a:t>
            </a:r>
            <a:r>
              <a:rPr lang="en-US" dirty="0" err="1"/>
              <a:t>intrusted</a:t>
            </a:r>
            <a:r>
              <a:rPr lang="en-US" dirty="0"/>
              <a:t>. </a:t>
            </a:r>
          </a:p>
          <a:p>
            <a:r>
              <a:rPr lang="en-US" b="1" dirty="0"/>
              <a:t>13.</a:t>
            </a:r>
            <a:r>
              <a:rPr lang="en-US" dirty="0"/>
              <a:t> A common contribution is essential for the maintenance of the public forces and for the cost of administration. This should be equitably distributed among all the citizens in proportion to their means. </a:t>
            </a:r>
          </a:p>
          <a:p>
            <a:r>
              <a:rPr lang="en-US" b="1" dirty="0"/>
              <a:t>14.</a:t>
            </a:r>
            <a:r>
              <a:rPr lang="en-US" dirty="0"/>
              <a:t> All the citizens have a right to decide, either personally or by their representatives, as to the necessity of the public contribution; to grant this freely; to know to what uses it is put; and to fix the proportion, the mode of assessment and of collection and the duration of the taxes. </a:t>
            </a:r>
          </a:p>
          <a:p>
            <a:r>
              <a:rPr lang="en-US" b="1" dirty="0"/>
              <a:t>15.</a:t>
            </a:r>
            <a:r>
              <a:rPr lang="en-US" dirty="0"/>
              <a:t> Society has the right to require of every public agent an account of his administration. </a:t>
            </a:r>
          </a:p>
          <a:p>
            <a:r>
              <a:rPr lang="en-US" b="1" dirty="0"/>
              <a:t>16.</a:t>
            </a:r>
            <a:r>
              <a:rPr lang="en-US" dirty="0"/>
              <a:t> A society in which the observance of the law is not assured, nor the separation of powers defined, has no constitution at all. </a:t>
            </a:r>
          </a:p>
          <a:p>
            <a:r>
              <a:rPr lang="en-US" b="1" dirty="0"/>
              <a:t>17.</a:t>
            </a:r>
            <a:r>
              <a:rPr lang="en-US" dirty="0"/>
              <a:t> Since property is an inviolable and sacred right, no one shall be deprived thereof except where public necessity, legally determined, shall clearly demand it, and then only on condition that the owner shall have been previously and equitably indemnified. </a:t>
            </a:r>
            <a:endParaRPr lang="en-US" dirty="0">
              <a:effectLst/>
            </a:endParaRPr>
          </a:p>
        </p:txBody>
      </p:sp>
    </p:spTree>
    <p:extLst>
      <p:ext uri="{BB962C8B-B14F-4D97-AF65-F5344CB8AC3E}">
        <p14:creationId xmlns:p14="http://schemas.microsoft.com/office/powerpoint/2010/main" val="1909600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Louis XVI and Marie Antoinette</a:t>
            </a:r>
            <a:endParaRPr lang="en-US" dirty="0"/>
          </a:p>
        </p:txBody>
      </p:sp>
      <p:sp>
        <p:nvSpPr>
          <p:cNvPr id="3" name="Content Placeholder 2"/>
          <p:cNvSpPr>
            <a:spLocks noGrp="1"/>
          </p:cNvSpPr>
          <p:nvPr>
            <p:ph idx="1"/>
          </p:nvPr>
        </p:nvSpPr>
        <p:spPr/>
        <p:txBody>
          <a:bodyPr>
            <a:normAutofit/>
          </a:bodyPr>
          <a:lstStyle/>
          <a:p>
            <a:r>
              <a:rPr lang="en-US" dirty="0" smtClean="0"/>
              <a:t>The revolution and reforms put into place were completely humiliating for the king and queen	</a:t>
            </a:r>
          </a:p>
          <a:p>
            <a:pPr lvl="1"/>
            <a:r>
              <a:rPr lang="en-US" dirty="0" smtClean="0"/>
              <a:t>Women marched from Paris to Versailles shouting, “Bread!”</a:t>
            </a:r>
          </a:p>
          <a:p>
            <a:pPr lvl="1"/>
            <a:r>
              <a:rPr lang="en-US" dirty="0" smtClean="0"/>
              <a:t>Forced Louis XVI and Marie Antoinette back to Paris</a:t>
            </a:r>
          </a:p>
        </p:txBody>
      </p:sp>
    </p:spTree>
    <p:extLst>
      <p:ext uri="{BB962C8B-B14F-4D97-AF65-F5344CB8AC3E}">
        <p14:creationId xmlns:p14="http://schemas.microsoft.com/office/powerpoint/2010/main" val="311635664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Reforms</a:t>
            </a:r>
            <a:endParaRPr lang="en-US" dirty="0"/>
          </a:p>
        </p:txBody>
      </p:sp>
      <p:sp>
        <p:nvSpPr>
          <p:cNvPr id="3" name="Content Placeholder 2"/>
          <p:cNvSpPr>
            <a:spLocks noGrp="1"/>
          </p:cNvSpPr>
          <p:nvPr>
            <p:ph idx="1"/>
          </p:nvPr>
        </p:nvSpPr>
        <p:spPr/>
        <p:txBody>
          <a:bodyPr/>
          <a:lstStyle/>
          <a:p>
            <a:r>
              <a:rPr lang="en-US" dirty="0" smtClean="0"/>
              <a:t>Reorganized the Catholic Church</a:t>
            </a:r>
          </a:p>
          <a:p>
            <a:r>
              <a:rPr lang="en-US" dirty="0" smtClean="0"/>
              <a:t>Wrote a constitution in 1791</a:t>
            </a:r>
          </a:p>
          <a:p>
            <a:pPr lvl="1"/>
            <a:r>
              <a:rPr lang="en-US" b="1" u="sng" dirty="0" smtClean="0"/>
              <a:t>Set up a limited monarchy</a:t>
            </a:r>
          </a:p>
          <a:p>
            <a:pPr lvl="1"/>
            <a:r>
              <a:rPr lang="en-US" b="1" u="sng" dirty="0" smtClean="0"/>
              <a:t>Lawmakers were elected by tax-paying males</a:t>
            </a:r>
          </a:p>
          <a:p>
            <a:pPr lvl="1"/>
            <a:r>
              <a:rPr lang="en-US" b="1" u="sng" dirty="0" smtClean="0"/>
              <a:t>Ends church interference in government</a:t>
            </a:r>
          </a:p>
          <a:p>
            <a:pPr lvl="1"/>
            <a:r>
              <a:rPr lang="en-US" b="1" u="sng" dirty="0" smtClean="0"/>
              <a:t>Reflects Enlightenment ideas</a:t>
            </a:r>
          </a:p>
          <a:p>
            <a:pPr lvl="2"/>
            <a:r>
              <a:rPr lang="en-US" b="1" u="sng" dirty="0" smtClean="0"/>
              <a:t>Power in the hands of the people</a:t>
            </a:r>
          </a:p>
          <a:p>
            <a:pPr marL="448056" lvl="1" indent="0">
              <a:buNone/>
            </a:pPr>
            <a:endParaRPr lang="en-US" dirty="0"/>
          </a:p>
        </p:txBody>
      </p:sp>
    </p:spTree>
    <p:extLst>
      <p:ext uri="{BB962C8B-B14F-4D97-AF65-F5344CB8AC3E}">
        <p14:creationId xmlns:p14="http://schemas.microsoft.com/office/powerpoint/2010/main" val="140863748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Louis XVI and Marie Antoinette</a:t>
            </a:r>
            <a:endParaRPr lang="en-US" dirty="0"/>
          </a:p>
        </p:txBody>
      </p:sp>
      <p:sp>
        <p:nvSpPr>
          <p:cNvPr id="3" name="Content Placeholder 2"/>
          <p:cNvSpPr>
            <a:spLocks noGrp="1"/>
          </p:cNvSpPr>
          <p:nvPr>
            <p:ph idx="1"/>
          </p:nvPr>
        </p:nvSpPr>
        <p:spPr/>
        <p:txBody>
          <a:bodyPr/>
          <a:lstStyle/>
          <a:p>
            <a:r>
              <a:rPr lang="en-US" b="1" u="sng" dirty="0"/>
              <a:t>They disguised themselves and tried to </a:t>
            </a:r>
            <a:r>
              <a:rPr lang="en-US" b="1" u="sng" dirty="0" smtClean="0"/>
              <a:t>escape</a:t>
            </a:r>
            <a:endParaRPr lang="en-US" dirty="0" smtClean="0"/>
          </a:p>
          <a:p>
            <a:r>
              <a:rPr lang="en-US" dirty="0" smtClean="0"/>
              <a:t>The king and queen </a:t>
            </a:r>
            <a:r>
              <a:rPr lang="en-US" b="1" u="sng" dirty="0" smtClean="0"/>
              <a:t>were caught and returned to Paris</a:t>
            </a:r>
            <a:endParaRPr lang="en-US" b="1" u="sng" dirty="0"/>
          </a:p>
        </p:txBody>
      </p:sp>
    </p:spTree>
    <p:extLst>
      <p:ext uri="{BB962C8B-B14F-4D97-AF65-F5344CB8AC3E}">
        <p14:creationId xmlns:p14="http://schemas.microsoft.com/office/powerpoint/2010/main" val="42713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are the economic, social, and political issues that led to the French Revolution?</a:t>
            </a:r>
          </a:p>
          <a:p>
            <a:r>
              <a:rPr lang="en-US" dirty="0" smtClean="0"/>
              <a:t>Economic</a:t>
            </a:r>
          </a:p>
          <a:p>
            <a:pPr lvl="1"/>
            <a:r>
              <a:rPr lang="en-US" dirty="0" smtClean="0"/>
              <a:t>Bad harvests, deficit spending, heavily taxed 3</a:t>
            </a:r>
            <a:r>
              <a:rPr lang="en-US" baseline="30000" dirty="0" smtClean="0"/>
              <a:t>rd</a:t>
            </a:r>
            <a:r>
              <a:rPr lang="en-US" dirty="0" smtClean="0"/>
              <a:t> Estate</a:t>
            </a:r>
          </a:p>
          <a:p>
            <a:r>
              <a:rPr lang="en-US" dirty="0" smtClean="0"/>
              <a:t>Political</a:t>
            </a:r>
          </a:p>
          <a:p>
            <a:pPr lvl="1"/>
            <a:r>
              <a:rPr lang="en-US" dirty="0" smtClean="0"/>
              <a:t>Representation of 3</a:t>
            </a:r>
            <a:r>
              <a:rPr lang="en-US" baseline="30000" dirty="0" smtClean="0"/>
              <a:t>rd</a:t>
            </a:r>
            <a:r>
              <a:rPr lang="en-US" dirty="0" smtClean="0"/>
              <a:t> Estate (only allowed one vote)</a:t>
            </a:r>
          </a:p>
          <a:p>
            <a:r>
              <a:rPr lang="en-US" dirty="0" smtClean="0"/>
              <a:t>Social</a:t>
            </a:r>
          </a:p>
          <a:p>
            <a:pPr lvl="1"/>
            <a:r>
              <a:rPr lang="en-US" dirty="0" smtClean="0"/>
              <a:t>Special privileges given to 1</a:t>
            </a:r>
            <a:r>
              <a:rPr lang="en-US" baseline="30000" dirty="0" smtClean="0"/>
              <a:t>st</a:t>
            </a:r>
            <a:r>
              <a:rPr lang="en-US" dirty="0" smtClean="0"/>
              <a:t> and 2</a:t>
            </a:r>
            <a:r>
              <a:rPr lang="en-US" baseline="30000" dirty="0" smtClean="0"/>
              <a:t>nd</a:t>
            </a:r>
            <a:r>
              <a:rPr lang="en-US" dirty="0" smtClean="0"/>
              <a:t> Estates</a:t>
            </a:r>
          </a:p>
          <a:p>
            <a:pPr lvl="2"/>
            <a:r>
              <a:rPr lang="en-US" dirty="0" smtClean="0"/>
              <a:t>Hunting</a:t>
            </a:r>
          </a:p>
          <a:p>
            <a:pPr lvl="2"/>
            <a:r>
              <a:rPr lang="en-US" dirty="0" smtClean="0"/>
              <a:t>Were unable to buy jobs</a:t>
            </a:r>
          </a:p>
        </p:txBody>
      </p:sp>
    </p:spTree>
    <p:extLst>
      <p:ext uri="{BB962C8B-B14F-4D97-AF65-F5344CB8AC3E}">
        <p14:creationId xmlns:p14="http://schemas.microsoft.com/office/powerpoint/2010/main" val="20168189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checkerboard(across)">
                                      <p:cBhvr>
                                        <p:cTn id="17" dur="500"/>
                                        <p:tgtEl>
                                          <p:spTgt spid="3">
                                            <p:txEl>
                                              <p:pRg st="6" end="6"/>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Effect transition="in" filter="checkerboard(across)">
                                      <p:cBhvr>
                                        <p:cTn id="20" dur="500"/>
                                        <p:tgtEl>
                                          <p:spTgt spid="3">
                                            <p:txEl>
                                              <p:pRg st="7" end="7"/>
                                            </p:txEl>
                                          </p:spTgt>
                                        </p:tgtEl>
                                      </p:cBhvr>
                                    </p:animEffect>
                                  </p:childTnLst>
                                </p:cTn>
                              </p:par>
                              <p:par>
                                <p:cTn id="21" presetID="5" presetClass="entr" presetSubtype="1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checkerboard(across)">
                                      <p:cBhvr>
                                        <p:cTn id="2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a:t>
            </a:r>
            <a:endParaRPr lang="en-US" dirty="0"/>
          </a:p>
        </p:txBody>
      </p:sp>
      <p:sp>
        <p:nvSpPr>
          <p:cNvPr id="3" name="Content Placeholder 2"/>
          <p:cNvSpPr>
            <a:spLocks noGrp="1"/>
          </p:cNvSpPr>
          <p:nvPr>
            <p:ph idx="1"/>
          </p:nvPr>
        </p:nvSpPr>
        <p:spPr/>
        <p:txBody>
          <a:bodyPr>
            <a:normAutofit lnSpcReduction="10000"/>
          </a:bodyPr>
          <a:lstStyle/>
          <a:p>
            <a:r>
              <a:rPr lang="en-US" dirty="0" smtClean="0"/>
              <a:t>7.  What were some of the economic issues France was facing under Louis XVI?</a:t>
            </a:r>
          </a:p>
          <a:p>
            <a:pPr lvl="1"/>
            <a:r>
              <a:rPr lang="en-US" dirty="0" smtClean="0"/>
              <a:t>Overspending or deficit spending</a:t>
            </a:r>
          </a:p>
          <a:p>
            <a:pPr lvl="1"/>
            <a:r>
              <a:rPr lang="en-US" dirty="0" smtClean="0"/>
              <a:t>Poor harvests</a:t>
            </a:r>
          </a:p>
          <a:p>
            <a:pPr lvl="1"/>
            <a:r>
              <a:rPr lang="en-US" dirty="0" smtClean="0"/>
              <a:t>Failing to call the Estates General</a:t>
            </a:r>
          </a:p>
          <a:p>
            <a:r>
              <a:rPr lang="en-US" dirty="0" smtClean="0"/>
              <a:t>8.  What was the Tennis Court Oath?</a:t>
            </a:r>
          </a:p>
          <a:p>
            <a:pPr lvl="1"/>
            <a:r>
              <a:rPr lang="en-US" dirty="0" smtClean="0"/>
              <a:t>Third Estate became the National Assembly</a:t>
            </a:r>
          </a:p>
          <a:p>
            <a:pPr lvl="1"/>
            <a:r>
              <a:rPr lang="en-US" dirty="0" smtClean="0"/>
              <a:t>Refused to leave until a constitution had been created</a:t>
            </a:r>
            <a:endParaRPr lang="en-US" dirty="0"/>
          </a:p>
        </p:txBody>
      </p:sp>
    </p:spTree>
    <p:extLst>
      <p:ext uri="{BB962C8B-B14F-4D97-AF65-F5344CB8AC3E}">
        <p14:creationId xmlns:p14="http://schemas.microsoft.com/office/powerpoint/2010/main" val="40820496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checkerboard(across)">
                                      <p:cBhvr>
                                        <p:cTn id="18" dur="500"/>
                                        <p:tgtEl>
                                          <p:spTgt spid="3">
                                            <p:txEl>
                                              <p:pRg st="5" end="5"/>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checkerboard(across)">
                                      <p:cBhvr>
                                        <p:cTn id="2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NATIONAL ASSEMBLY PUSHES FORWARD</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96306430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Revolution Begins</a:t>
            </a:r>
            <a:endParaRPr lang="en-US" dirty="0"/>
          </a:p>
        </p:txBody>
      </p:sp>
      <p:sp>
        <p:nvSpPr>
          <p:cNvPr id="3" name="Content Placeholder 2"/>
          <p:cNvSpPr>
            <a:spLocks noGrp="1"/>
          </p:cNvSpPr>
          <p:nvPr>
            <p:ph idx="1"/>
          </p:nvPr>
        </p:nvSpPr>
        <p:spPr/>
        <p:txBody>
          <a:bodyPr/>
          <a:lstStyle/>
          <a:p>
            <a:r>
              <a:rPr lang="en-US" dirty="0" smtClean="0"/>
              <a:t>After the storming of the Bastille, word of the revolution began to spread</a:t>
            </a:r>
          </a:p>
          <a:p>
            <a:r>
              <a:rPr lang="en-US" dirty="0" smtClean="0"/>
              <a:t>A “Great Fear” began to spread</a:t>
            </a:r>
          </a:p>
          <a:p>
            <a:pPr lvl="1"/>
            <a:r>
              <a:rPr lang="en-US" dirty="0" smtClean="0"/>
              <a:t>Government was seizing crops, attacking peasants</a:t>
            </a:r>
          </a:p>
          <a:p>
            <a:r>
              <a:rPr lang="en-US" dirty="0" smtClean="0"/>
              <a:t>Peasants began to revolt</a:t>
            </a:r>
          </a:p>
          <a:p>
            <a:pPr lvl="1"/>
            <a:r>
              <a:rPr lang="en-US" dirty="0" smtClean="0"/>
              <a:t>Attacked the homes of the nobles</a:t>
            </a:r>
          </a:p>
          <a:p>
            <a:pPr lvl="1"/>
            <a:r>
              <a:rPr lang="en-US" dirty="0" smtClean="0"/>
              <a:t>Became extremely violent</a:t>
            </a:r>
          </a:p>
          <a:p>
            <a:pPr marL="36576" indent="0">
              <a:buNone/>
            </a:pPr>
            <a:endParaRPr lang="en-US" dirty="0"/>
          </a:p>
        </p:txBody>
      </p:sp>
    </p:spTree>
    <p:extLst>
      <p:ext uri="{BB962C8B-B14F-4D97-AF65-F5344CB8AC3E}">
        <p14:creationId xmlns:p14="http://schemas.microsoft.com/office/powerpoint/2010/main" val="192681808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Revolution Begins</a:t>
            </a:r>
            <a:endParaRPr lang="en-US" dirty="0"/>
          </a:p>
        </p:txBody>
      </p:sp>
      <p:sp>
        <p:nvSpPr>
          <p:cNvPr id="3" name="Content Placeholder 2"/>
          <p:cNvSpPr>
            <a:spLocks noGrp="1"/>
          </p:cNvSpPr>
          <p:nvPr>
            <p:ph idx="1"/>
          </p:nvPr>
        </p:nvSpPr>
        <p:spPr/>
        <p:txBody>
          <a:bodyPr/>
          <a:lstStyle/>
          <a:p>
            <a:r>
              <a:rPr lang="en-US" dirty="0" smtClean="0"/>
              <a:t>The peasant uprisings pushed the National Assembly to take action</a:t>
            </a:r>
          </a:p>
          <a:p>
            <a:r>
              <a:rPr lang="en-US" dirty="0" smtClean="0"/>
              <a:t>On August 4, 1789, the nobles in the National Assembly</a:t>
            </a:r>
            <a:r>
              <a:rPr lang="en-US" b="1" dirty="0" smtClean="0"/>
              <a:t> </a:t>
            </a:r>
            <a:r>
              <a:rPr lang="en-US" dirty="0" smtClean="0"/>
              <a:t>voted to end their special privileges</a:t>
            </a:r>
            <a:r>
              <a:rPr lang="en-US" b="1" dirty="0" smtClean="0"/>
              <a:t> </a:t>
            </a:r>
            <a:r>
              <a:rPr lang="en-US" dirty="0" smtClean="0"/>
              <a:t>to address inequalities</a:t>
            </a:r>
            <a:endParaRPr lang="en-US" b="1" u="sng" dirty="0" smtClean="0"/>
          </a:p>
          <a:p>
            <a:pPr lvl="1"/>
            <a:r>
              <a:rPr lang="en-US" dirty="0" smtClean="0"/>
              <a:t>Exclusive hunting rights</a:t>
            </a:r>
          </a:p>
          <a:p>
            <a:pPr lvl="1"/>
            <a:r>
              <a:rPr lang="en-US" dirty="0" smtClean="0"/>
              <a:t>Special legal status</a:t>
            </a:r>
          </a:p>
          <a:p>
            <a:pPr lvl="1"/>
            <a:r>
              <a:rPr lang="en-US" dirty="0" smtClean="0"/>
              <a:t>Exemption from taxes</a:t>
            </a:r>
          </a:p>
          <a:p>
            <a:r>
              <a:rPr lang="en-US" dirty="0" smtClean="0"/>
              <a:t>Why is this significant?</a:t>
            </a:r>
          </a:p>
          <a:p>
            <a:pPr lvl="1"/>
            <a:endParaRPr lang="en-US" dirty="0"/>
          </a:p>
        </p:txBody>
      </p:sp>
    </p:spTree>
    <p:extLst>
      <p:ext uri="{BB962C8B-B14F-4D97-AF65-F5344CB8AC3E}">
        <p14:creationId xmlns:p14="http://schemas.microsoft.com/office/powerpoint/2010/main" val="308904192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Declaration of Rights of Man</a:t>
            </a:r>
            <a:endParaRPr lang="en-US" dirty="0"/>
          </a:p>
        </p:txBody>
      </p:sp>
      <p:sp>
        <p:nvSpPr>
          <p:cNvPr id="3" name="Content Placeholder 2"/>
          <p:cNvSpPr>
            <a:spLocks noGrp="1"/>
          </p:cNvSpPr>
          <p:nvPr>
            <p:ph idx="1"/>
          </p:nvPr>
        </p:nvSpPr>
        <p:spPr/>
        <p:txBody>
          <a:bodyPr/>
          <a:lstStyle/>
          <a:p>
            <a:r>
              <a:rPr lang="en-US" dirty="0" smtClean="0"/>
              <a:t>National Assembly will still push to develop a constitution</a:t>
            </a:r>
          </a:p>
          <a:p>
            <a:r>
              <a:rPr lang="en-US" dirty="0" smtClean="0"/>
              <a:t>The first step is the Declaration of the Rights of Man and of the Citizen</a:t>
            </a:r>
          </a:p>
          <a:p>
            <a:r>
              <a:rPr lang="en-US" dirty="0" smtClean="0"/>
              <a:t>Modeled on American Declaration of Independence</a:t>
            </a:r>
          </a:p>
          <a:p>
            <a:endParaRPr lang="en-US" dirty="0" smtClean="0"/>
          </a:p>
        </p:txBody>
      </p:sp>
    </p:spTree>
    <p:extLst>
      <p:ext uri="{BB962C8B-B14F-4D97-AF65-F5344CB8AC3E}">
        <p14:creationId xmlns:p14="http://schemas.microsoft.com/office/powerpoint/2010/main" val="269358243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559270"/>
            <a:ext cx="8910811" cy="5355313"/>
          </a:xfrm>
          <a:prstGeom prst="rect">
            <a:avLst/>
          </a:prstGeom>
        </p:spPr>
        <p:txBody>
          <a:bodyPr wrap="square">
            <a:spAutoFit/>
          </a:bodyPr>
          <a:lstStyle/>
          <a:p>
            <a:r>
              <a:rPr lang="en-US" b="1" dirty="0"/>
              <a:t>1.</a:t>
            </a:r>
            <a:r>
              <a:rPr lang="en-US" dirty="0"/>
              <a:t> Men are born and remain free and equal in rights. Social distinctions may be founded only upon the general good. </a:t>
            </a:r>
          </a:p>
          <a:p>
            <a:r>
              <a:rPr lang="en-US" b="1" dirty="0"/>
              <a:t>2.</a:t>
            </a:r>
            <a:r>
              <a:rPr lang="en-US" dirty="0"/>
              <a:t> The aim of all political association is the preservation of the natural and imprescriptible rights of man. These rights are liberty, property, security, and resistance to oppression. </a:t>
            </a:r>
          </a:p>
          <a:p>
            <a:r>
              <a:rPr lang="en-US" b="1" dirty="0"/>
              <a:t>3. </a:t>
            </a:r>
            <a:r>
              <a:rPr lang="en-US" dirty="0"/>
              <a:t>The principle of all sovereignty resides essentially in the nation. No body nor individual may exercise any authority which does not proceed directly from the nation. </a:t>
            </a:r>
          </a:p>
          <a:p>
            <a:r>
              <a:rPr lang="en-US" b="1" dirty="0"/>
              <a:t>4.</a:t>
            </a:r>
            <a:r>
              <a:rPr lang="en-US" dirty="0"/>
              <a:t> Liberty consists in the freedom to do everything which injures no one else; hence the exercise of the natural rights of each man has no limits except those which assure to the other members of the society the enjoyment of the same rights. These limits can only be determined by law. </a:t>
            </a:r>
          </a:p>
          <a:p>
            <a:r>
              <a:rPr lang="en-US" b="1" dirty="0"/>
              <a:t>5.</a:t>
            </a:r>
            <a:r>
              <a:rPr lang="en-US" dirty="0"/>
              <a:t> Law can only prohibit such actions as are hurtful to society. Nothing may be prevented which is not forbidden by law, and no one may be forced to do anything not provided for by law. </a:t>
            </a:r>
          </a:p>
          <a:p>
            <a:r>
              <a:rPr lang="en-US" b="1" dirty="0"/>
              <a:t>6.</a:t>
            </a:r>
            <a:r>
              <a:rPr lang="en-US" dirty="0"/>
              <a:t> Law is the expression of the general will. Every citizen has a right to participate personally, or through his representative, in its foundation. It must be the same for all, whether it protects or punishes. All citizens, being equal in the eyes of the law, are equally eligible to all dignities and to all public positions and occupations, according to their abilities, and without distinction except that of their virtues and talents. </a:t>
            </a:r>
            <a:endParaRPr lang="en-US" dirty="0">
              <a:effectLst/>
            </a:endParaRPr>
          </a:p>
        </p:txBody>
      </p:sp>
    </p:spTree>
    <p:extLst>
      <p:ext uri="{BB962C8B-B14F-4D97-AF65-F5344CB8AC3E}">
        <p14:creationId xmlns:p14="http://schemas.microsoft.com/office/powerpoint/2010/main" val="1978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687107"/>
            <a:ext cx="8970348" cy="3693319"/>
          </a:xfrm>
          <a:prstGeom prst="rect">
            <a:avLst/>
          </a:prstGeom>
        </p:spPr>
        <p:txBody>
          <a:bodyPr wrap="square">
            <a:spAutoFit/>
          </a:bodyPr>
          <a:lstStyle/>
          <a:p>
            <a:r>
              <a:rPr lang="en-US" b="1" dirty="0"/>
              <a:t>7.</a:t>
            </a:r>
            <a:r>
              <a:rPr lang="en-US" dirty="0"/>
              <a:t> No person shall be accused, arrested, or imprisoned except in the cases and according to the forms prescribed by law. Any one soliciting, transmitting, executing, or causing to be executed, any arbitrary order, shall be punished. But any citizen summoned or arrested in virtue of the law shall submit without delay, as resistance constitutes an offense. </a:t>
            </a:r>
          </a:p>
          <a:p>
            <a:r>
              <a:rPr lang="en-US" b="1" dirty="0"/>
              <a:t>8.</a:t>
            </a:r>
            <a:r>
              <a:rPr lang="en-US" dirty="0"/>
              <a:t> The law shall provide for such punishments only as are strictly and obviously necessary, and no one shall suffer punishment except it be legally inflicted in virtue of a law passed and promulgated before the commission of the offense. </a:t>
            </a:r>
          </a:p>
          <a:p>
            <a:r>
              <a:rPr lang="en-US" b="1" dirty="0"/>
              <a:t>9.</a:t>
            </a:r>
            <a:r>
              <a:rPr lang="en-US" dirty="0"/>
              <a:t> As all persons are held innocent until they shall have been declared guilty, if arrest shall be deemed indispensable, all harshness not essential to the securing of the prisoner's person shall be severely repressed by law. </a:t>
            </a:r>
          </a:p>
          <a:p>
            <a:r>
              <a:rPr lang="en-US" b="1" dirty="0"/>
              <a:t>10.</a:t>
            </a:r>
            <a:r>
              <a:rPr lang="en-US" dirty="0"/>
              <a:t> No one shall be disquieted on account of his opinions, including his religious views, provided their manifestation does not disturb the public order established by law. </a:t>
            </a:r>
            <a:endParaRPr lang="en-US" dirty="0">
              <a:effectLst/>
            </a:endParaRPr>
          </a:p>
        </p:txBody>
      </p:sp>
    </p:spTree>
    <p:extLst>
      <p:ext uri="{BB962C8B-B14F-4D97-AF65-F5344CB8AC3E}">
        <p14:creationId xmlns:p14="http://schemas.microsoft.com/office/powerpoint/2010/main" val="3959079736"/>
      </p:ext>
    </p:extLst>
  </p:cSld>
  <p:clrMapOvr>
    <a:masterClrMapping/>
  </p:clrMapOvr>
</p:sld>
</file>

<file path=ppt/theme/theme1.xml><?xml version="1.0" encoding="utf-8"?>
<a:theme xmlns:a="http://schemas.openxmlformats.org/drawingml/2006/main" name="Technic">
  <a:themeElements>
    <a:clrScheme name="Habitat">
      <a:dk1>
        <a:sysClr val="windowText" lastClr="000000"/>
      </a:dk1>
      <a:lt1>
        <a:sysClr val="window" lastClr="FFFFFF"/>
      </a:lt1>
      <a:dk2>
        <a:srgbClr val="194431"/>
      </a:dk2>
      <a:lt2>
        <a:srgbClr val="F0E6C3"/>
      </a:lt2>
      <a:accent1>
        <a:srgbClr val="F8C000"/>
      </a:accent1>
      <a:accent2>
        <a:srgbClr val="F88600"/>
      </a:accent2>
      <a:accent3>
        <a:srgbClr val="F83500"/>
      </a:accent3>
      <a:accent4>
        <a:srgbClr val="8B723D"/>
      </a:accent4>
      <a:accent5>
        <a:srgbClr val="818B3D"/>
      </a:accent5>
      <a:accent6>
        <a:srgbClr val="586215"/>
      </a:accent6>
      <a:hlink>
        <a:srgbClr val="FF621D"/>
      </a:hlink>
      <a:folHlink>
        <a:srgbClr val="F3D26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ゴシック"/>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Technic.thmx</Template>
  <TotalTime>4565</TotalTime>
  <Words>1142</Words>
  <Application>Microsoft Macintosh PowerPoint</Application>
  <PresentationFormat>On-screen Show (4:3)</PresentationFormat>
  <Paragraphs>84</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Technic</vt:lpstr>
      <vt:lpstr>Activity</vt:lpstr>
      <vt:lpstr>Review</vt:lpstr>
      <vt:lpstr>Warm-Up</vt:lpstr>
      <vt:lpstr>THE NATIONAL ASSEMBLY PUSHES FORWARD</vt:lpstr>
      <vt:lpstr>The Revolution Begins</vt:lpstr>
      <vt:lpstr>The Revolution Begins</vt:lpstr>
      <vt:lpstr>The Declaration of Rights of Man</vt:lpstr>
      <vt:lpstr>PowerPoint Presentation</vt:lpstr>
      <vt:lpstr>PowerPoint Presentation</vt:lpstr>
      <vt:lpstr>PowerPoint Presentation</vt:lpstr>
      <vt:lpstr>Louis XVI and Marie Antoinette</vt:lpstr>
      <vt:lpstr>Other Reforms</vt:lpstr>
      <vt:lpstr>Louis XVI and Marie Antoinette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NATIONAL ASSEMBLY PUSHES FORWARD</dc:title>
  <dc:creator>Brenna dacey</dc:creator>
  <cp:lastModifiedBy>Brenna dacey</cp:lastModifiedBy>
  <cp:revision>30</cp:revision>
  <cp:lastPrinted>2013-10-08T15:33:22Z</cp:lastPrinted>
  <dcterms:created xsi:type="dcterms:W3CDTF">2013-10-03T15:19:47Z</dcterms:created>
  <dcterms:modified xsi:type="dcterms:W3CDTF">2015-10-07T13:33:00Z</dcterms:modified>
</cp:coreProperties>
</file>