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81" r:id="rId3"/>
    <p:sldId id="275" r:id="rId4"/>
    <p:sldId id="259" r:id="rId5"/>
    <p:sldId id="264" r:id="rId6"/>
    <p:sldId id="265" r:id="rId7"/>
    <p:sldId id="266" r:id="rId8"/>
    <p:sldId id="267" r:id="rId9"/>
    <p:sldId id="260" r:id="rId10"/>
    <p:sldId id="271" r:id="rId11"/>
    <p:sldId id="279" r:id="rId12"/>
    <p:sldId id="258" r:id="rId13"/>
    <p:sldId id="261" r:id="rId14"/>
    <p:sldId id="280" r:id="rId15"/>
    <p:sldId id="262" r:id="rId16"/>
    <p:sldId id="273" r:id="rId17"/>
    <p:sldId id="291" r:id="rId18"/>
    <p:sldId id="263" r:id="rId19"/>
    <p:sldId id="25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6" d="100"/>
          <a:sy n="36" d="100"/>
        </p:scale>
        <p:origin x="-22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A95C3D-60CE-E046-9C46-0BF5E1EB27BF}" type="datetimeFigureOut">
              <a:rPr lang="en-US" smtClean="0"/>
              <a:t>8/19/16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1FB2B9-B996-944B-A270-8B4EC90C8259}" type="slidenum">
              <a:rPr lang="en-US" smtClean="0"/>
              <a:t>‹#›</a:t>
            </a:fld>
            <a:endParaRPr lang="en-US"/>
          </a:p>
        </p:txBody>
      </p:sp>
    </p:spTree>
    <p:extLst>
      <p:ext uri="{BB962C8B-B14F-4D97-AF65-F5344CB8AC3E}">
        <p14:creationId xmlns:p14="http://schemas.microsoft.com/office/powerpoint/2010/main" val="1248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019A5-9DAF-A745-9BA1-F8643806615D}" type="datetimeFigureOut">
              <a:rPr lang="en-US" smtClean="0"/>
              <a:t>8/19/16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89CDD-BDEC-5D44-863E-16ABC1BFFF1F}" type="slidenum">
              <a:rPr lang="en-US" smtClean="0"/>
              <a:t>‹#›</a:t>
            </a:fld>
            <a:endParaRPr lang="en-US"/>
          </a:p>
        </p:txBody>
      </p:sp>
    </p:spTree>
    <p:extLst>
      <p:ext uri="{BB962C8B-B14F-4D97-AF65-F5344CB8AC3E}">
        <p14:creationId xmlns:p14="http://schemas.microsoft.com/office/powerpoint/2010/main" val="1167214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89CDD-BDEC-5D44-863E-16ABC1BFFF1F}" type="slidenum">
              <a:rPr lang="en-US" smtClean="0"/>
              <a:t>3</a:t>
            </a:fld>
            <a:endParaRPr lang="en-US"/>
          </a:p>
        </p:txBody>
      </p:sp>
    </p:spTree>
    <p:extLst>
      <p:ext uri="{BB962C8B-B14F-4D97-AF65-F5344CB8AC3E}">
        <p14:creationId xmlns:p14="http://schemas.microsoft.com/office/powerpoint/2010/main" val="3264123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89CDD-BDEC-5D44-863E-16ABC1BFFF1F}" type="slidenum">
              <a:rPr lang="en-US" smtClean="0"/>
              <a:t>10</a:t>
            </a:fld>
            <a:endParaRPr lang="en-US"/>
          </a:p>
        </p:txBody>
      </p:sp>
    </p:spTree>
    <p:extLst>
      <p:ext uri="{BB962C8B-B14F-4D97-AF65-F5344CB8AC3E}">
        <p14:creationId xmlns:p14="http://schemas.microsoft.com/office/powerpoint/2010/main" val="331132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4" y="411480"/>
            <a:ext cx="8170255"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1"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1"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2B094D45-0BDD-F044-8847-54F4573B76B1}" type="datetimeFigureOut">
              <a:rPr lang="en-US" smtClean="0"/>
              <a:t>8/19/16</a:t>
            </a:fld>
            <a:endParaRPr lang="en-US"/>
          </a:p>
        </p:txBody>
      </p:sp>
      <p:sp>
        <p:nvSpPr>
          <p:cNvPr id="5" name="Footer Placeholder 4"/>
          <p:cNvSpPr>
            <a:spLocks noGrp="1"/>
          </p:cNvSpPr>
          <p:nvPr>
            <p:ph type="ftr" sz="quarter" idx="11"/>
          </p:nvPr>
        </p:nvSpPr>
        <p:spPr>
          <a:xfrm>
            <a:off x="5638800" y="6122895"/>
            <a:ext cx="2895600" cy="257810"/>
          </a:xfrm>
        </p:spPr>
        <p:txBody>
          <a:bodyPr/>
          <a:lstStyle/>
          <a:p>
            <a:endParaRPr lang="en-US"/>
          </a:p>
        </p:txBody>
      </p:sp>
      <p:sp>
        <p:nvSpPr>
          <p:cNvPr id="6" name="Slide Number Placeholder 5"/>
          <p:cNvSpPr>
            <a:spLocks noGrp="1"/>
          </p:cNvSpPr>
          <p:nvPr>
            <p:ph type="sldNum" sz="quarter" idx="12"/>
          </p:nvPr>
        </p:nvSpPr>
        <p:spPr>
          <a:xfrm>
            <a:off x="4191000" y="6122895"/>
            <a:ext cx="762000" cy="271463"/>
          </a:xfrm>
        </p:spPr>
        <p:txBody>
          <a:bodyPr/>
          <a:lstStyle/>
          <a:p>
            <a:fld id="{4C102A56-FE0E-074B-B1EC-422AFE59E5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700"/>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6"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1"/>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6"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94D45-0BDD-F044-8847-54F4573B76B1}" type="datetimeFigureOut">
              <a:rPr lang="en-US" smtClean="0"/>
              <a:t>8/19/16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02A56-FE0E-074B-B1EC-422AFE59E5A0}" type="slidenum">
              <a:rPr lang="en-US" smtClean="0"/>
              <a:t>‹#›</a:t>
            </a:fld>
            <a:endParaRPr lang="en-US"/>
          </a:p>
        </p:txBody>
      </p:sp>
      <p:sp>
        <p:nvSpPr>
          <p:cNvPr id="17" name="Picture Placeholder 16"/>
          <p:cNvSpPr>
            <a:spLocks noGrp="1"/>
          </p:cNvSpPr>
          <p:nvPr>
            <p:ph type="pic" sz="quarter" idx="13"/>
          </p:nvPr>
        </p:nvSpPr>
        <p:spPr>
          <a:xfrm>
            <a:off x="352892" y="310124"/>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700"/>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B094D45-0BDD-F044-8847-54F4573B76B1}" type="datetimeFigureOut">
              <a:rPr lang="en-US" smtClean="0"/>
              <a:t>8/19/16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02A56-FE0E-074B-B1EC-422AFE59E5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700"/>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3" y="4287820"/>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5"/>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3" y="5271248"/>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B094D45-0BDD-F044-8847-54F4573B76B1}" type="datetimeFigureOut">
              <a:rPr lang="en-US" smtClean="0"/>
              <a:t>8/19/16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02A56-FE0E-074B-B1EC-422AFE59E5A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700"/>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B094D45-0BDD-F044-8847-54F4573B76B1}" type="datetimeFigureOut">
              <a:rPr lang="en-US" smtClean="0"/>
              <a:t>8/19/16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02A56-FE0E-074B-B1EC-422AFE59E5A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700"/>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401" y="609601"/>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609601"/>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B094D45-0BDD-F044-8847-54F4573B76B1}" type="datetimeFigureOut">
              <a:rPr lang="en-US" smtClean="0"/>
              <a:t>8/19/16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02A56-FE0E-074B-B1EC-422AFE59E5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700"/>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B094D45-0BDD-F044-8847-54F4573B76B1}" type="datetimeFigureOut">
              <a:rPr lang="en-US" smtClean="0"/>
              <a:t>8/19/16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02A56-FE0E-074B-B1EC-422AFE59E5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4" y="411480"/>
            <a:ext cx="8170255"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8"/>
            <a:ext cx="7345363"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3"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2B094D45-0BDD-F044-8847-54F4573B76B1}" type="datetimeFigureOut">
              <a:rPr lang="en-US" smtClean="0"/>
              <a:t>8/19/16</a:t>
            </a:fld>
            <a:endParaRPr lang="en-US"/>
          </a:p>
        </p:txBody>
      </p:sp>
      <p:sp>
        <p:nvSpPr>
          <p:cNvPr id="5" name="Footer Placeholder 4"/>
          <p:cNvSpPr>
            <a:spLocks noGrp="1"/>
          </p:cNvSpPr>
          <p:nvPr>
            <p:ph type="ftr" sz="quarter" idx="11"/>
          </p:nvPr>
        </p:nvSpPr>
        <p:spPr>
          <a:xfrm>
            <a:off x="5638800" y="6124402"/>
            <a:ext cx="2895600" cy="257810"/>
          </a:xfrm>
        </p:spPr>
        <p:txBody>
          <a:bodyPr/>
          <a:lstStyle/>
          <a:p>
            <a:endParaRPr lang="en-US"/>
          </a:p>
        </p:txBody>
      </p:sp>
      <p:sp>
        <p:nvSpPr>
          <p:cNvPr id="14" name="Picture Placeholder 13"/>
          <p:cNvSpPr>
            <a:spLocks noGrp="1"/>
          </p:cNvSpPr>
          <p:nvPr>
            <p:ph type="pic" sz="quarter" idx="12"/>
          </p:nvPr>
        </p:nvSpPr>
        <p:spPr>
          <a:xfrm>
            <a:off x="636493" y="533401"/>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700"/>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3"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7"/>
            <a:ext cx="7345363"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94D45-0BDD-F044-8847-54F4573B76B1}" type="datetimeFigureOut">
              <a:rPr lang="en-US" smtClean="0"/>
              <a:t>8/19/16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102A56-FE0E-074B-B1EC-422AFE59E5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700"/>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9"/>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9"/>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B094D45-0BDD-F044-8847-54F4573B76B1}" type="datetimeFigureOut">
              <a:rPr lang="en-US" smtClean="0"/>
              <a:t>8/19/16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02A56-FE0E-074B-B1EC-422AFE59E5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700"/>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1"/>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1"/>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B094D45-0BDD-F044-8847-54F4573B76B1}" type="datetimeFigureOut">
              <a:rPr lang="en-US" smtClean="0"/>
              <a:t>8/19/16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102A56-FE0E-074B-B1EC-422AFE59E5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700"/>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B094D45-0BDD-F044-8847-54F4573B76B1}" type="datetimeFigureOut">
              <a:rPr lang="en-US" smtClean="0"/>
              <a:t>8/19/16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02A56-FE0E-074B-B1EC-422AFE59E5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700"/>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2B094D45-0BDD-F044-8847-54F4573B76B1}" type="datetimeFigureOut">
              <a:rPr lang="en-US" smtClean="0"/>
              <a:t>8/19/16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102A56-FE0E-074B-B1EC-422AFE59E5A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700"/>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6"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1"/>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6" y="2147889"/>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B094D45-0BDD-F044-8847-54F4573B76B1}" type="datetimeFigureOut">
              <a:rPr lang="en-US" smtClean="0"/>
              <a:t>8/19/16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102A56-FE0E-074B-B1EC-422AFE59E5A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3"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3"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2B094D45-0BDD-F044-8847-54F4573B76B1}" type="datetimeFigureOut">
              <a:rPr lang="en-US" smtClean="0"/>
              <a:t>8/19/16</a:t>
            </a:fld>
            <a:endParaRPr lang="en-US"/>
          </a:p>
        </p:txBody>
      </p:sp>
      <p:sp>
        <p:nvSpPr>
          <p:cNvPr id="5" name="Footer Placeholder 4"/>
          <p:cNvSpPr>
            <a:spLocks noGrp="1"/>
          </p:cNvSpPr>
          <p:nvPr>
            <p:ph type="ftr" sz="quarter" idx="3"/>
          </p:nvPr>
        </p:nvSpPr>
        <p:spPr>
          <a:xfrm>
            <a:off x="5958840" y="6371592"/>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1"/>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4C102A56-FE0E-074B-B1EC-422AFE59E5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irectionsmag.com/entry/geography-and-everyday-life/129601" TargetMode="External"/><Relationship Id="rId4" Type="http://schemas.openxmlformats.org/officeDocument/2006/relationships/hyperlink" Target="https://www.youtube.com/watch?v=EHsVIEbMYLc" TargetMode="External"/><Relationship Id="rId5" Type="http://schemas.openxmlformats.org/officeDocument/2006/relationships/hyperlink" Target="https://www.youtube.com/watch?v=6Mj8MTWZX4M"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Geography</a:t>
            </a:r>
            <a:endParaRPr lang="en-US" dirty="0"/>
          </a:p>
        </p:txBody>
      </p:sp>
    </p:spTree>
    <p:extLst>
      <p:ext uri="{BB962C8B-B14F-4D97-AF65-F5344CB8AC3E}">
        <p14:creationId xmlns:p14="http://schemas.microsoft.com/office/powerpoint/2010/main" val="18768496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Location</a:t>
            </a:r>
            <a:endParaRPr lang="en-US" dirty="0"/>
          </a:p>
        </p:txBody>
      </p:sp>
      <p:sp>
        <p:nvSpPr>
          <p:cNvPr id="3" name="Content Placeholder 2"/>
          <p:cNvSpPr>
            <a:spLocks noGrp="1"/>
          </p:cNvSpPr>
          <p:nvPr>
            <p:ph idx="1"/>
          </p:nvPr>
        </p:nvSpPr>
        <p:spPr>
          <a:xfrm>
            <a:off x="900113" y="1617850"/>
            <a:ext cx="7345363" cy="3931920"/>
          </a:xfrm>
        </p:spPr>
        <p:txBody>
          <a:bodyPr/>
          <a:lstStyle/>
          <a:p>
            <a:r>
              <a:rPr lang="en-US" dirty="0" smtClean="0"/>
              <a:t>Hemispheres: Divide the Earth</a:t>
            </a:r>
          </a:p>
          <a:p>
            <a:pPr lvl="1"/>
            <a:r>
              <a:rPr lang="en-US" dirty="0" smtClean="0"/>
              <a:t>Northern Hemisphere: </a:t>
            </a:r>
            <a:r>
              <a:rPr lang="en-US" b="1" u="sng" dirty="0" smtClean="0"/>
              <a:t>North of Equator</a:t>
            </a:r>
          </a:p>
          <a:p>
            <a:pPr lvl="1"/>
            <a:r>
              <a:rPr lang="en-US" dirty="0" smtClean="0"/>
              <a:t>Southern Hemisphere: </a:t>
            </a:r>
            <a:r>
              <a:rPr lang="en-US" b="1" u="sng" dirty="0" smtClean="0"/>
              <a:t>South of Equator</a:t>
            </a:r>
          </a:p>
          <a:p>
            <a:pPr lvl="1"/>
            <a:r>
              <a:rPr lang="en-US" dirty="0" smtClean="0"/>
              <a:t>Eastern Hemisphere: </a:t>
            </a:r>
            <a:r>
              <a:rPr lang="en-US" b="1" u="sng" dirty="0" smtClean="0"/>
              <a:t>East of Prime Meridian</a:t>
            </a:r>
          </a:p>
          <a:p>
            <a:pPr lvl="1"/>
            <a:r>
              <a:rPr lang="en-US" dirty="0" smtClean="0"/>
              <a:t>Western Hemisphere: </a:t>
            </a:r>
            <a:r>
              <a:rPr lang="en-US" b="1" u="sng" dirty="0" smtClean="0"/>
              <a:t>West of Prime Meridian</a:t>
            </a:r>
            <a:endParaRPr lang="en-US" b="1" u="sng" dirty="0"/>
          </a:p>
        </p:txBody>
      </p:sp>
    </p:spTree>
    <p:extLst>
      <p:ext uri="{BB962C8B-B14F-4D97-AF65-F5344CB8AC3E}">
        <p14:creationId xmlns:p14="http://schemas.microsoft.com/office/powerpoint/2010/main" val="40470687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5079" y="1134535"/>
            <a:ext cx="7285348" cy="4316042"/>
          </a:xfrm>
          <a:prstGeom prst="rect">
            <a:avLst/>
          </a:prstGeom>
        </p:spPr>
      </p:pic>
    </p:spTree>
    <p:extLst>
      <p:ext uri="{BB962C8B-B14F-4D97-AF65-F5344CB8AC3E}">
        <p14:creationId xmlns:p14="http://schemas.microsoft.com/office/powerpoint/2010/main" val="33958464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Maps</a:t>
            </a:r>
            <a:endParaRPr lang="en-US" dirty="0"/>
          </a:p>
        </p:txBody>
      </p:sp>
      <p:sp>
        <p:nvSpPr>
          <p:cNvPr id="3" name="Content Placeholder 2"/>
          <p:cNvSpPr>
            <a:spLocks noGrp="1"/>
          </p:cNvSpPr>
          <p:nvPr>
            <p:ph idx="1"/>
          </p:nvPr>
        </p:nvSpPr>
        <p:spPr>
          <a:xfrm>
            <a:off x="1086868" y="1584008"/>
            <a:ext cx="7345363" cy="3931920"/>
          </a:xfrm>
        </p:spPr>
        <p:txBody>
          <a:bodyPr/>
          <a:lstStyle/>
          <a:p>
            <a:r>
              <a:rPr lang="en-US" dirty="0" smtClean="0"/>
              <a:t>Physical Map: shows </a:t>
            </a:r>
            <a:r>
              <a:rPr lang="en-US" b="1" u="sng" dirty="0" smtClean="0"/>
              <a:t>location, shape, and topography of Earth’s physical features</a:t>
            </a:r>
          </a:p>
          <a:p>
            <a:r>
              <a:rPr lang="en-US" dirty="0" smtClean="0"/>
              <a:t>Political Map: </a:t>
            </a:r>
            <a:r>
              <a:rPr lang="en-US" b="1" u="sng" dirty="0"/>
              <a:t>s</a:t>
            </a:r>
            <a:r>
              <a:rPr lang="en-US" b="1" u="sng" dirty="0" smtClean="0"/>
              <a:t>hows boundaries and locations</a:t>
            </a:r>
            <a:r>
              <a:rPr lang="en-US" b="1" dirty="0" smtClean="0"/>
              <a:t> </a:t>
            </a:r>
            <a:r>
              <a:rPr lang="en-US" dirty="0" smtClean="0"/>
              <a:t>of politics units like countries, states, and cities</a:t>
            </a:r>
          </a:p>
          <a:p>
            <a:r>
              <a:rPr lang="en-US" dirty="0" smtClean="0"/>
              <a:t>Qualitative (Thematic) Map: </a:t>
            </a:r>
            <a:r>
              <a:rPr lang="en-US" b="1" u="sng" dirty="0"/>
              <a:t>f</a:t>
            </a:r>
            <a:r>
              <a:rPr lang="en-US" b="1" u="sng" dirty="0" smtClean="0"/>
              <a:t>ocused on a kind of information or a single area</a:t>
            </a:r>
          </a:p>
          <a:p>
            <a:pPr lvl="1"/>
            <a:r>
              <a:rPr lang="en-US" dirty="0" smtClean="0"/>
              <a:t>Use colors, symbols, lines, dots, etc. to show specific ideas</a:t>
            </a:r>
            <a:endParaRPr lang="en-US" dirty="0"/>
          </a:p>
        </p:txBody>
      </p:sp>
    </p:spTree>
    <p:extLst>
      <p:ext uri="{BB962C8B-B14F-4D97-AF65-F5344CB8AC3E}">
        <p14:creationId xmlns:p14="http://schemas.microsoft.com/office/powerpoint/2010/main" val="1466644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Maps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Key: </a:t>
            </a:r>
            <a:r>
              <a:rPr lang="en-US" b="1" u="sng" dirty="0"/>
              <a:t>l</a:t>
            </a:r>
            <a:r>
              <a:rPr lang="en-US" b="1" u="sng" dirty="0" smtClean="0"/>
              <a:t>ists and explains the symbols, colors, and lines used on the map</a:t>
            </a:r>
            <a:r>
              <a:rPr lang="en-US" dirty="0" smtClean="0"/>
              <a:t>, also called a legend</a:t>
            </a:r>
          </a:p>
          <a:p>
            <a:r>
              <a:rPr lang="en-US" dirty="0" smtClean="0"/>
              <a:t>Compass Rose: </a:t>
            </a:r>
            <a:r>
              <a:rPr lang="en-US" b="1" u="sng" dirty="0"/>
              <a:t>i</a:t>
            </a:r>
            <a:r>
              <a:rPr lang="en-US" b="1" u="sng" dirty="0" smtClean="0"/>
              <a:t>ndicates directions </a:t>
            </a:r>
            <a:r>
              <a:rPr lang="en-US" dirty="0" smtClean="0"/>
              <a:t>usually including the four cardinal directions (north, south, east, west) with the points of a star</a:t>
            </a:r>
          </a:p>
          <a:p>
            <a:r>
              <a:rPr lang="en-US" dirty="0" smtClean="0"/>
              <a:t>Scale Bar: shows the </a:t>
            </a:r>
            <a:r>
              <a:rPr lang="en-US" b="1" u="sng" dirty="0" smtClean="0"/>
              <a:t>relationship between map measurements and the actual distances on the Earth</a:t>
            </a:r>
          </a:p>
          <a:p>
            <a:pPr lvl="1"/>
            <a:r>
              <a:rPr lang="en-US" dirty="0" smtClean="0"/>
              <a:t>By laying a ruler on the scale bar, you can calculate how many miles or kilometers are represented per inch or centimeter</a:t>
            </a:r>
          </a:p>
        </p:txBody>
      </p:sp>
    </p:spTree>
    <p:extLst>
      <p:ext uri="{BB962C8B-B14F-4D97-AF65-F5344CB8AC3E}">
        <p14:creationId xmlns:p14="http://schemas.microsoft.com/office/powerpoint/2010/main" val="2971891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and Check</a:t>
            </a:r>
            <a:endParaRPr lang="en-US" dirty="0"/>
          </a:p>
        </p:txBody>
      </p:sp>
      <p:sp>
        <p:nvSpPr>
          <p:cNvPr id="3" name="Content Placeholder 2"/>
          <p:cNvSpPr>
            <a:spLocks noGrp="1"/>
          </p:cNvSpPr>
          <p:nvPr>
            <p:ph idx="1"/>
          </p:nvPr>
        </p:nvSpPr>
        <p:spPr/>
        <p:txBody>
          <a:bodyPr/>
          <a:lstStyle/>
          <a:p>
            <a:r>
              <a:rPr lang="en-US" dirty="0" smtClean="0"/>
              <a:t>Take out your maps from yesterday.</a:t>
            </a:r>
          </a:p>
          <a:p>
            <a:r>
              <a:rPr lang="en-US" dirty="0" smtClean="0"/>
              <a:t>Does your map include the following:</a:t>
            </a:r>
          </a:p>
          <a:p>
            <a:pPr lvl="1"/>
            <a:r>
              <a:rPr lang="en-US" dirty="0" smtClean="0"/>
              <a:t>A title?</a:t>
            </a:r>
          </a:p>
          <a:p>
            <a:pPr lvl="1"/>
            <a:r>
              <a:rPr lang="en-US" dirty="0" smtClean="0"/>
              <a:t>A key?</a:t>
            </a:r>
          </a:p>
          <a:p>
            <a:pPr lvl="1"/>
            <a:r>
              <a:rPr lang="en-US" dirty="0" smtClean="0"/>
              <a:t>A compass rose?</a:t>
            </a:r>
          </a:p>
          <a:p>
            <a:pPr lvl="1"/>
            <a:r>
              <a:rPr lang="en-US" dirty="0" smtClean="0"/>
              <a:t>A scale?</a:t>
            </a:r>
          </a:p>
          <a:p>
            <a:r>
              <a:rPr lang="en-US" dirty="0" smtClean="0"/>
              <a:t>If not, try to add them!</a:t>
            </a:r>
            <a:endParaRPr lang="en-US" dirty="0"/>
          </a:p>
        </p:txBody>
      </p:sp>
    </p:spTree>
    <p:extLst>
      <p:ext uri="{BB962C8B-B14F-4D97-AF65-F5344CB8AC3E}">
        <p14:creationId xmlns:p14="http://schemas.microsoft.com/office/powerpoint/2010/main" val="2378503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Geographic Information Systems (GIS)</a:t>
            </a:r>
            <a:endParaRPr lang="en-US" dirty="0"/>
          </a:p>
        </p:txBody>
      </p:sp>
      <p:sp>
        <p:nvSpPr>
          <p:cNvPr id="3" name="Content Placeholder 2"/>
          <p:cNvSpPr>
            <a:spLocks noGrp="1"/>
          </p:cNvSpPr>
          <p:nvPr>
            <p:ph idx="1"/>
          </p:nvPr>
        </p:nvSpPr>
        <p:spPr>
          <a:xfrm>
            <a:off x="414549" y="1628475"/>
            <a:ext cx="8587051" cy="3931920"/>
          </a:xfrm>
        </p:spPr>
        <p:txBody>
          <a:bodyPr/>
          <a:lstStyle/>
          <a:p>
            <a:r>
              <a:rPr lang="en-US" dirty="0" smtClean="0"/>
              <a:t>Modern technology has changed the way maps are made</a:t>
            </a:r>
          </a:p>
          <a:p>
            <a:r>
              <a:rPr lang="en-US" dirty="0" smtClean="0"/>
              <a:t>Most cartographers use software called Geographic Information Systems (GIS)</a:t>
            </a:r>
          </a:p>
          <a:p>
            <a:pPr lvl="1"/>
            <a:r>
              <a:rPr lang="en-US" dirty="0" smtClean="0"/>
              <a:t>Uses data from maps, satellite images, text, and statistics</a:t>
            </a:r>
          </a:p>
          <a:p>
            <a:pPr lvl="2"/>
            <a:r>
              <a:rPr lang="en-US" dirty="0" smtClean="0"/>
              <a:t>Converts into a digital code and then produces a map</a:t>
            </a:r>
            <a:endParaRPr lang="en-US" dirty="0"/>
          </a:p>
        </p:txBody>
      </p:sp>
      <p:pic>
        <p:nvPicPr>
          <p:cNvPr id="4" name="Picture 3"/>
          <p:cNvPicPr>
            <a:picLocks noChangeAspect="1"/>
          </p:cNvPicPr>
          <p:nvPr/>
        </p:nvPicPr>
        <p:blipFill>
          <a:blip r:embed="rId2"/>
          <a:stretch>
            <a:fillRect/>
          </a:stretch>
        </p:blipFill>
        <p:spPr>
          <a:xfrm>
            <a:off x="2838679" y="3849766"/>
            <a:ext cx="2763976" cy="3008235"/>
          </a:xfrm>
          <a:prstGeom prst="rect">
            <a:avLst/>
          </a:prstGeom>
        </p:spPr>
      </p:pic>
    </p:spTree>
    <p:extLst>
      <p:ext uri="{BB962C8B-B14F-4D97-AF65-F5344CB8AC3E}">
        <p14:creationId xmlns:p14="http://schemas.microsoft.com/office/powerpoint/2010/main" val="7458883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 Identifications- Political and Culture Regions</a:t>
            </a:r>
            <a:endParaRPr lang="en-US" dirty="0"/>
          </a:p>
        </p:txBody>
      </p:sp>
      <p:sp>
        <p:nvSpPr>
          <p:cNvPr id="3" name="Content Placeholder 2"/>
          <p:cNvSpPr>
            <a:spLocks noGrp="1"/>
          </p:cNvSpPr>
          <p:nvPr>
            <p:ph idx="1"/>
          </p:nvPr>
        </p:nvSpPr>
        <p:spPr/>
        <p:txBody>
          <a:bodyPr numCol="2">
            <a:normAutofit fontScale="92500" lnSpcReduction="10000"/>
          </a:bodyPr>
          <a:lstStyle/>
          <a:p>
            <a:r>
              <a:rPr lang="en-US" dirty="0" smtClean="0"/>
              <a:t>South Asia</a:t>
            </a:r>
          </a:p>
          <a:p>
            <a:r>
              <a:rPr lang="en-US" dirty="0" smtClean="0"/>
              <a:t>South America</a:t>
            </a:r>
          </a:p>
          <a:p>
            <a:r>
              <a:rPr lang="en-US" dirty="0" smtClean="0"/>
              <a:t>North Africa</a:t>
            </a:r>
          </a:p>
          <a:p>
            <a:r>
              <a:rPr lang="en-US" dirty="0" smtClean="0"/>
              <a:t>Oceania</a:t>
            </a:r>
          </a:p>
          <a:p>
            <a:r>
              <a:rPr lang="en-US" dirty="0" smtClean="0"/>
              <a:t>Sub-Saharan Africa</a:t>
            </a:r>
          </a:p>
          <a:p>
            <a:r>
              <a:rPr lang="en-US" dirty="0" smtClean="0"/>
              <a:t>Middle East</a:t>
            </a:r>
          </a:p>
          <a:p>
            <a:r>
              <a:rPr lang="en-US" dirty="0" smtClean="0"/>
              <a:t>Western Europe</a:t>
            </a:r>
          </a:p>
          <a:p>
            <a:r>
              <a:rPr lang="en-US" dirty="0" smtClean="0"/>
              <a:t>Latin America</a:t>
            </a:r>
          </a:p>
          <a:p>
            <a:r>
              <a:rPr lang="en-US" dirty="0" smtClean="0"/>
              <a:t>North America</a:t>
            </a:r>
          </a:p>
          <a:p>
            <a:r>
              <a:rPr lang="en-US" dirty="0" smtClean="0"/>
              <a:t>Eastern Europe</a:t>
            </a:r>
          </a:p>
          <a:p>
            <a:r>
              <a:rPr lang="en-US" dirty="0" smtClean="0"/>
              <a:t>Central America</a:t>
            </a:r>
          </a:p>
          <a:p>
            <a:r>
              <a:rPr lang="en-US" dirty="0" smtClean="0"/>
              <a:t>East Asia</a:t>
            </a:r>
          </a:p>
          <a:p>
            <a:r>
              <a:rPr lang="en-US" dirty="0" smtClean="0"/>
              <a:t>Russia</a:t>
            </a:r>
          </a:p>
          <a:p>
            <a:r>
              <a:rPr lang="en-US" dirty="0" smtClean="0"/>
              <a:t>Southeast Asia</a:t>
            </a:r>
            <a:endParaRPr lang="en-US" dirty="0"/>
          </a:p>
        </p:txBody>
      </p:sp>
    </p:spTree>
    <p:extLst>
      <p:ext uri="{BB962C8B-B14F-4D97-AF65-F5344CB8AC3E}">
        <p14:creationId xmlns:p14="http://schemas.microsoft.com/office/powerpoint/2010/main" val="23133897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 Identification – label the 5 oceans</a:t>
            </a:r>
            <a:endParaRPr lang="en-US" dirty="0"/>
          </a:p>
        </p:txBody>
      </p:sp>
      <p:sp>
        <p:nvSpPr>
          <p:cNvPr id="3" name="Content Placeholder 2"/>
          <p:cNvSpPr>
            <a:spLocks noGrp="1"/>
          </p:cNvSpPr>
          <p:nvPr>
            <p:ph idx="1"/>
          </p:nvPr>
        </p:nvSpPr>
        <p:spPr/>
        <p:txBody>
          <a:bodyPr/>
          <a:lstStyle/>
          <a:p>
            <a:r>
              <a:rPr lang="en-US" dirty="0" smtClean="0"/>
              <a:t>Indian</a:t>
            </a:r>
          </a:p>
          <a:p>
            <a:r>
              <a:rPr lang="en-US" dirty="0" smtClean="0"/>
              <a:t>Pacific</a:t>
            </a:r>
          </a:p>
          <a:p>
            <a:r>
              <a:rPr lang="en-US" dirty="0" smtClean="0"/>
              <a:t>Atlantic</a:t>
            </a:r>
          </a:p>
          <a:p>
            <a:r>
              <a:rPr lang="en-US" dirty="0" smtClean="0"/>
              <a:t>Southern </a:t>
            </a:r>
          </a:p>
          <a:p>
            <a:r>
              <a:rPr lang="en-US" dirty="0" smtClean="0"/>
              <a:t>artic</a:t>
            </a:r>
            <a:endParaRPr lang="en-US" dirty="0"/>
          </a:p>
        </p:txBody>
      </p:sp>
    </p:spTree>
    <p:extLst>
      <p:ext uri="{BB962C8B-B14F-4D97-AF65-F5344CB8AC3E}">
        <p14:creationId xmlns:p14="http://schemas.microsoft.com/office/powerpoint/2010/main" val="4927194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617" y="244158"/>
            <a:ext cx="7345363" cy="1339850"/>
          </a:xfrm>
        </p:spPr>
        <p:txBody>
          <a:bodyPr/>
          <a:lstStyle/>
          <a:p>
            <a:r>
              <a:rPr lang="en-US" dirty="0" smtClean="0"/>
              <a:t>Human Geography</a:t>
            </a:r>
            <a:endParaRPr lang="en-US" dirty="0"/>
          </a:p>
        </p:txBody>
      </p:sp>
      <p:sp>
        <p:nvSpPr>
          <p:cNvPr id="3" name="Content Placeholder 2"/>
          <p:cNvSpPr>
            <a:spLocks noGrp="1"/>
          </p:cNvSpPr>
          <p:nvPr>
            <p:ph idx="1"/>
          </p:nvPr>
        </p:nvSpPr>
        <p:spPr>
          <a:xfrm>
            <a:off x="900113" y="1644803"/>
            <a:ext cx="7345363" cy="3931920"/>
          </a:xfrm>
        </p:spPr>
        <p:txBody>
          <a:bodyPr/>
          <a:lstStyle/>
          <a:p>
            <a:r>
              <a:rPr lang="en-US" dirty="0" smtClean="0"/>
              <a:t>People shape the world in which they live, they settle in certain places but not others.</a:t>
            </a:r>
          </a:p>
          <a:p>
            <a:pPr lvl="1"/>
            <a:r>
              <a:rPr lang="en-US" dirty="0" smtClean="0"/>
              <a:t>People use and affect the environment they live in</a:t>
            </a:r>
          </a:p>
          <a:p>
            <a:r>
              <a:rPr lang="en-US" dirty="0" smtClean="0"/>
              <a:t>Culture Region: include a </a:t>
            </a:r>
            <a:r>
              <a:rPr lang="en-US" b="1" u="sng" dirty="0" smtClean="0"/>
              <a:t>collection of countries whose people practice the same religion and speak a common language</a:t>
            </a:r>
            <a:r>
              <a:rPr lang="en-US" dirty="0" smtClean="0"/>
              <a:t> (a region that shares a culture)</a:t>
            </a:r>
          </a:p>
          <a:p>
            <a:r>
              <a:rPr lang="en-US" dirty="0" smtClean="0"/>
              <a:t>Cultural Diffusion: </a:t>
            </a:r>
            <a:r>
              <a:rPr lang="en-US" b="1" u="sng" dirty="0"/>
              <a:t>t</a:t>
            </a:r>
            <a:r>
              <a:rPr lang="en-US" b="1" u="sng" dirty="0" smtClean="0"/>
              <a:t>he way that cultural innovations and ideas spread into other areas</a:t>
            </a:r>
            <a:endParaRPr lang="en-US" b="1" u="sng" dirty="0"/>
          </a:p>
        </p:txBody>
      </p:sp>
      <p:pic>
        <p:nvPicPr>
          <p:cNvPr id="4" name="Picture 3"/>
          <p:cNvPicPr>
            <a:picLocks noChangeAspect="1"/>
          </p:cNvPicPr>
          <p:nvPr/>
        </p:nvPicPr>
        <p:blipFill>
          <a:blip r:embed="rId2"/>
          <a:stretch>
            <a:fillRect/>
          </a:stretch>
        </p:blipFill>
        <p:spPr>
          <a:xfrm>
            <a:off x="6892417" y="5213198"/>
            <a:ext cx="2180568" cy="1644803"/>
          </a:xfrm>
          <a:prstGeom prst="rect">
            <a:avLst/>
          </a:prstGeom>
        </p:spPr>
      </p:pic>
      <p:pic>
        <p:nvPicPr>
          <p:cNvPr id="5" name="Picture 4"/>
          <p:cNvPicPr>
            <a:picLocks noChangeAspect="1"/>
          </p:cNvPicPr>
          <p:nvPr/>
        </p:nvPicPr>
        <p:blipFill>
          <a:blip r:embed="rId3"/>
          <a:stretch>
            <a:fillRect/>
          </a:stretch>
        </p:blipFill>
        <p:spPr>
          <a:xfrm>
            <a:off x="1" y="-37764"/>
            <a:ext cx="2775649" cy="1621772"/>
          </a:xfrm>
          <a:prstGeom prst="rect">
            <a:avLst/>
          </a:prstGeom>
        </p:spPr>
      </p:pic>
    </p:spTree>
    <p:extLst>
      <p:ext uri="{BB962C8B-B14F-4D97-AF65-F5344CB8AC3E}">
        <p14:creationId xmlns:p14="http://schemas.microsoft.com/office/powerpoint/2010/main" val="2950014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Themes of Geography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Location: Where it is</a:t>
            </a:r>
          </a:p>
          <a:p>
            <a:pPr lvl="1"/>
            <a:r>
              <a:rPr lang="en-US" dirty="0" smtClean="0"/>
              <a:t>Absolute Location: the exact location on the Earth’s surface based on latitude and longitude </a:t>
            </a:r>
          </a:p>
          <a:p>
            <a:pPr lvl="1"/>
            <a:r>
              <a:rPr lang="en-US" dirty="0" smtClean="0"/>
              <a:t>Relative Location: in relation to another place</a:t>
            </a:r>
          </a:p>
          <a:p>
            <a:r>
              <a:rPr lang="en-US" dirty="0" smtClean="0"/>
              <a:t>Place: The characteristics that make a location unique</a:t>
            </a:r>
          </a:p>
          <a:p>
            <a:r>
              <a:rPr lang="en-US" dirty="0" smtClean="0"/>
              <a:t>Regions: Areas that share characteristics</a:t>
            </a:r>
          </a:p>
          <a:p>
            <a:r>
              <a:rPr lang="en-US" dirty="0" smtClean="0"/>
              <a:t>Movement: How and why people/things move</a:t>
            </a:r>
          </a:p>
          <a:p>
            <a:r>
              <a:rPr lang="en-US" dirty="0" smtClean="0"/>
              <a:t>Human-Environment Interaction: Relationship between people and their environment</a:t>
            </a:r>
            <a:endParaRPr lang="en-US" dirty="0"/>
          </a:p>
        </p:txBody>
      </p:sp>
    </p:spTree>
    <p:extLst>
      <p:ext uri="{BB962C8B-B14F-4D97-AF65-F5344CB8AC3E}">
        <p14:creationId xmlns:p14="http://schemas.microsoft.com/office/powerpoint/2010/main" val="13114311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geography?</a:t>
            </a:r>
            <a:endParaRPr lang="en-US" dirty="0"/>
          </a:p>
        </p:txBody>
      </p:sp>
      <p:sp>
        <p:nvSpPr>
          <p:cNvPr id="3" name="Content Placeholder 2"/>
          <p:cNvSpPr>
            <a:spLocks noGrp="1"/>
          </p:cNvSpPr>
          <p:nvPr>
            <p:ph idx="1"/>
          </p:nvPr>
        </p:nvSpPr>
        <p:spPr/>
        <p:txBody>
          <a:bodyPr/>
          <a:lstStyle/>
          <a:p>
            <a:r>
              <a:rPr lang="en-US" dirty="0" smtClean="0"/>
              <a:t>What do you think of when you hear “geography”?</a:t>
            </a:r>
          </a:p>
          <a:p>
            <a:r>
              <a:rPr lang="en-US" dirty="0"/>
              <a:t>the study of the physical features of the earth and its atmosphere, and of human activity as it affects and is affected by these, including the distribution of populations and resources, land use, and industries.</a:t>
            </a:r>
          </a:p>
          <a:p>
            <a:pPr marL="0" indent="0">
              <a:buNone/>
            </a:pPr>
            <a:endParaRPr lang="en-US" dirty="0"/>
          </a:p>
        </p:txBody>
      </p:sp>
    </p:spTree>
    <p:extLst>
      <p:ext uri="{BB962C8B-B14F-4D97-AF65-F5344CB8AC3E}">
        <p14:creationId xmlns:p14="http://schemas.microsoft.com/office/powerpoint/2010/main" val="312568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study geography?</a:t>
            </a:r>
            <a:endParaRPr lang="en-US" dirty="0"/>
          </a:p>
        </p:txBody>
      </p:sp>
      <p:sp>
        <p:nvSpPr>
          <p:cNvPr id="3" name="Content Placeholder 2"/>
          <p:cNvSpPr>
            <a:spLocks noGrp="1"/>
          </p:cNvSpPr>
          <p:nvPr>
            <p:ph idx="1"/>
          </p:nvPr>
        </p:nvSpPr>
        <p:spPr/>
        <p:txBody>
          <a:bodyPr/>
          <a:lstStyle/>
          <a:p>
            <a:pPr marL="0" indent="0">
              <a:buNone/>
            </a:pPr>
            <a:endParaRPr lang="en-US" dirty="0" smtClean="0">
              <a:hlinkClick r:id="rId3"/>
            </a:endParaRPr>
          </a:p>
          <a:p>
            <a:r>
              <a:rPr lang="en-US" dirty="0" smtClean="0">
                <a:hlinkClick r:id="rId3"/>
              </a:rPr>
              <a:t>Website</a:t>
            </a:r>
            <a:endParaRPr lang="en-US" dirty="0" smtClean="0"/>
          </a:p>
          <a:p>
            <a:r>
              <a:rPr lang="en-US" dirty="0" smtClean="0">
                <a:hlinkClick r:id="rId4"/>
              </a:rPr>
              <a:t>What is geography?</a:t>
            </a:r>
            <a:endParaRPr lang="en-US" dirty="0" smtClean="0"/>
          </a:p>
          <a:p>
            <a:r>
              <a:rPr lang="en-US" dirty="0" smtClean="0">
                <a:hlinkClick r:id="rId5"/>
              </a:rPr>
              <a:t>Jobs in geography</a:t>
            </a:r>
            <a:endParaRPr lang="en-US" dirty="0"/>
          </a:p>
        </p:txBody>
      </p:sp>
    </p:spTree>
    <p:extLst>
      <p:ext uri="{BB962C8B-B14F-4D97-AF65-F5344CB8AC3E}">
        <p14:creationId xmlns:p14="http://schemas.microsoft.com/office/powerpoint/2010/main" val="27386116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Projections: Show the image of the Earth onto a flat surface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Planar Projection: shows the </a:t>
            </a:r>
            <a:r>
              <a:rPr lang="en-US" b="1" u="sng" dirty="0" smtClean="0"/>
              <a:t>Earth centered around the poles</a:t>
            </a:r>
          </a:p>
          <a:p>
            <a:r>
              <a:rPr lang="en-US" dirty="0" smtClean="0"/>
              <a:t>Cylindrical Projection: based on the projection of the globe onto a cylinder; </a:t>
            </a:r>
            <a:r>
              <a:rPr lang="en-US" b="1" u="sng" dirty="0" smtClean="0"/>
              <a:t>centered on the Equator distorts near the poles</a:t>
            </a:r>
          </a:p>
          <a:p>
            <a:r>
              <a:rPr lang="en-US" dirty="0" smtClean="0"/>
              <a:t>Conic Projection: </a:t>
            </a:r>
            <a:r>
              <a:rPr lang="en-US" b="1" u="sng" dirty="0" smtClean="0"/>
              <a:t>based on placing a cone over part of the globe</a:t>
            </a:r>
            <a:r>
              <a:rPr lang="en-US" dirty="0" smtClean="0"/>
              <a:t>; indicates distances and directions fairly accurately</a:t>
            </a:r>
          </a:p>
          <a:p>
            <a:r>
              <a:rPr lang="en-US" dirty="0" smtClean="0"/>
              <a:t>Mercator Projection: </a:t>
            </a:r>
            <a:r>
              <a:rPr lang="en-US" b="1" u="sng" dirty="0" smtClean="0"/>
              <a:t>accurately displays directions and shapes of landmasses</a:t>
            </a:r>
          </a:p>
          <a:p>
            <a:endParaRPr lang="en-US" dirty="0"/>
          </a:p>
        </p:txBody>
      </p:sp>
    </p:spTree>
    <p:extLst>
      <p:ext uri="{BB962C8B-B14F-4D97-AF65-F5344CB8AC3E}">
        <p14:creationId xmlns:p14="http://schemas.microsoft.com/office/powerpoint/2010/main" val="326706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Planar Projection</a:t>
            </a:r>
            <a:endParaRPr lang="en-US" dirty="0"/>
          </a:p>
        </p:txBody>
      </p:sp>
      <p:pic>
        <p:nvPicPr>
          <p:cNvPr id="4" name="Picture 3"/>
          <p:cNvPicPr>
            <a:picLocks noChangeAspect="1"/>
          </p:cNvPicPr>
          <p:nvPr/>
        </p:nvPicPr>
        <p:blipFill>
          <a:blip r:embed="rId2"/>
          <a:stretch>
            <a:fillRect/>
          </a:stretch>
        </p:blipFill>
        <p:spPr>
          <a:xfrm>
            <a:off x="1176556" y="1442683"/>
            <a:ext cx="7220423" cy="5415317"/>
          </a:xfrm>
          <a:prstGeom prst="rect">
            <a:avLst/>
          </a:prstGeom>
        </p:spPr>
      </p:pic>
    </p:spTree>
    <p:extLst>
      <p:ext uri="{BB962C8B-B14F-4D97-AF65-F5344CB8AC3E}">
        <p14:creationId xmlns:p14="http://schemas.microsoft.com/office/powerpoint/2010/main" val="21936086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Cylindrical Projection</a:t>
            </a:r>
            <a:endParaRPr lang="en-US" dirty="0"/>
          </a:p>
        </p:txBody>
      </p:sp>
      <p:pic>
        <p:nvPicPr>
          <p:cNvPr id="4" name="Picture 3"/>
          <p:cNvPicPr>
            <a:picLocks noChangeAspect="1"/>
          </p:cNvPicPr>
          <p:nvPr/>
        </p:nvPicPr>
        <p:blipFill>
          <a:blip r:embed="rId2"/>
          <a:stretch>
            <a:fillRect/>
          </a:stretch>
        </p:blipFill>
        <p:spPr>
          <a:xfrm>
            <a:off x="638656" y="1796760"/>
            <a:ext cx="7858145" cy="4365636"/>
          </a:xfrm>
          <a:prstGeom prst="rect">
            <a:avLst/>
          </a:prstGeom>
        </p:spPr>
      </p:pic>
    </p:spTree>
    <p:extLst>
      <p:ext uri="{BB962C8B-B14F-4D97-AF65-F5344CB8AC3E}">
        <p14:creationId xmlns:p14="http://schemas.microsoft.com/office/powerpoint/2010/main" val="6607387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Conic Projection</a:t>
            </a:r>
            <a:endParaRPr lang="en-US" dirty="0"/>
          </a:p>
        </p:txBody>
      </p:sp>
      <p:pic>
        <p:nvPicPr>
          <p:cNvPr id="4" name="Picture 3"/>
          <p:cNvPicPr>
            <a:picLocks noChangeAspect="1"/>
          </p:cNvPicPr>
          <p:nvPr/>
        </p:nvPicPr>
        <p:blipFill>
          <a:blip r:embed="rId2"/>
          <a:stretch>
            <a:fillRect/>
          </a:stretch>
        </p:blipFill>
        <p:spPr>
          <a:xfrm>
            <a:off x="0" y="1946731"/>
            <a:ext cx="9144000" cy="4471674"/>
          </a:xfrm>
          <a:prstGeom prst="rect">
            <a:avLst/>
          </a:prstGeom>
        </p:spPr>
      </p:pic>
    </p:spTree>
    <p:extLst>
      <p:ext uri="{BB962C8B-B14F-4D97-AF65-F5344CB8AC3E}">
        <p14:creationId xmlns:p14="http://schemas.microsoft.com/office/powerpoint/2010/main" val="29903700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Mercator Projection</a:t>
            </a:r>
            <a:endParaRPr lang="en-US" dirty="0"/>
          </a:p>
        </p:txBody>
      </p:sp>
      <p:pic>
        <p:nvPicPr>
          <p:cNvPr id="4" name="Picture 3"/>
          <p:cNvPicPr>
            <a:picLocks noChangeAspect="1"/>
          </p:cNvPicPr>
          <p:nvPr/>
        </p:nvPicPr>
        <p:blipFill>
          <a:blip r:embed="rId2"/>
          <a:stretch>
            <a:fillRect/>
          </a:stretch>
        </p:blipFill>
        <p:spPr>
          <a:xfrm>
            <a:off x="735900" y="1756318"/>
            <a:ext cx="7681043" cy="4742209"/>
          </a:xfrm>
          <a:prstGeom prst="rect">
            <a:avLst/>
          </a:prstGeom>
        </p:spPr>
      </p:pic>
    </p:spTree>
    <p:extLst>
      <p:ext uri="{BB962C8B-B14F-4D97-AF65-F5344CB8AC3E}">
        <p14:creationId xmlns:p14="http://schemas.microsoft.com/office/powerpoint/2010/main" val="39453414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Location</a:t>
            </a:r>
            <a:endParaRPr lang="en-US" dirty="0"/>
          </a:p>
        </p:txBody>
      </p:sp>
      <p:sp>
        <p:nvSpPr>
          <p:cNvPr id="3" name="Content Placeholder 2"/>
          <p:cNvSpPr>
            <a:spLocks noGrp="1"/>
          </p:cNvSpPr>
          <p:nvPr>
            <p:ph idx="1"/>
          </p:nvPr>
        </p:nvSpPr>
        <p:spPr/>
        <p:txBody>
          <a:bodyPr>
            <a:normAutofit fontScale="92500"/>
          </a:bodyPr>
          <a:lstStyle/>
          <a:p>
            <a:r>
              <a:rPr lang="en-US" dirty="0" smtClean="0"/>
              <a:t>Latitude: Lines that circle the Earth </a:t>
            </a:r>
            <a:r>
              <a:rPr lang="en-US" b="1" u="sng" dirty="0" smtClean="0"/>
              <a:t>parallel to the Equator measured North and South of the Equator</a:t>
            </a:r>
          </a:p>
          <a:p>
            <a:pPr lvl="1"/>
            <a:r>
              <a:rPr lang="en-US" dirty="0" smtClean="0"/>
              <a:t>Equator: Measured at 0 degrees latitude</a:t>
            </a:r>
          </a:p>
          <a:p>
            <a:pPr lvl="1"/>
            <a:r>
              <a:rPr lang="en-US" dirty="0" smtClean="0"/>
              <a:t>North and South Poles: Measured at 90 degrees latitude</a:t>
            </a:r>
          </a:p>
          <a:p>
            <a:r>
              <a:rPr lang="en-US" dirty="0" smtClean="0"/>
              <a:t>Longitude: Circle the Earth from </a:t>
            </a:r>
            <a:r>
              <a:rPr lang="en-US" b="1" u="sng" dirty="0" smtClean="0"/>
              <a:t>Pole to Pole measured east and west of the Prime Meridian</a:t>
            </a:r>
          </a:p>
          <a:p>
            <a:pPr lvl="1"/>
            <a:r>
              <a:rPr lang="en-US" dirty="0" smtClean="0"/>
              <a:t>Prime Meridian: Measured at 0 degrees longitude</a:t>
            </a:r>
          </a:p>
          <a:p>
            <a:r>
              <a:rPr lang="en-US" dirty="0" smtClean="0"/>
              <a:t>Global Grid: </a:t>
            </a:r>
            <a:r>
              <a:rPr lang="en-US" b="1" u="sng" dirty="0" smtClean="0"/>
              <a:t>Helps determine absolute location </a:t>
            </a:r>
            <a:r>
              <a:rPr lang="en-US" dirty="0" smtClean="0"/>
              <a:t>using placements of latitude and longitude</a:t>
            </a:r>
          </a:p>
        </p:txBody>
      </p:sp>
    </p:spTree>
    <p:extLst>
      <p:ext uri="{BB962C8B-B14F-4D97-AF65-F5344CB8AC3E}">
        <p14:creationId xmlns:p14="http://schemas.microsoft.com/office/powerpoint/2010/main" val="833590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2713</TotalTime>
  <Words>686</Words>
  <Application>Microsoft Macintosh PowerPoint</Application>
  <PresentationFormat>On-screen Show (4:3)</PresentationFormat>
  <Paragraphs>90</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Capital</vt:lpstr>
      <vt:lpstr>Geography</vt:lpstr>
      <vt:lpstr>What is geography?</vt:lpstr>
      <vt:lpstr>Why do we study geography?</vt:lpstr>
      <vt:lpstr>Projections: Show the image of the Earth onto a flat surface</vt:lpstr>
      <vt:lpstr>Planar Projection</vt:lpstr>
      <vt:lpstr>Cylindrical Projection</vt:lpstr>
      <vt:lpstr>Conic Projection</vt:lpstr>
      <vt:lpstr>Mercator Projection</vt:lpstr>
      <vt:lpstr>Determining Location</vt:lpstr>
      <vt:lpstr>Determining Location</vt:lpstr>
      <vt:lpstr>PowerPoint Presentation</vt:lpstr>
      <vt:lpstr>Types of Maps</vt:lpstr>
      <vt:lpstr>Reading Maps</vt:lpstr>
      <vt:lpstr>Stop and Check</vt:lpstr>
      <vt:lpstr>Geographic Information Systems (GIS)</vt:lpstr>
      <vt:lpstr>Map Identifications- Political and Culture Regions</vt:lpstr>
      <vt:lpstr>Map Identification – label the 5 oceans</vt:lpstr>
      <vt:lpstr>Human Geography</vt:lpstr>
      <vt:lpstr>5 Themes of Geography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Alexandra Thiessen</dc:creator>
  <cp:lastModifiedBy>Kelly McVey</cp:lastModifiedBy>
  <cp:revision>44</cp:revision>
  <cp:lastPrinted>2016-08-19T13:11:46Z</cp:lastPrinted>
  <dcterms:created xsi:type="dcterms:W3CDTF">2016-04-19T16:34:27Z</dcterms:created>
  <dcterms:modified xsi:type="dcterms:W3CDTF">2016-08-19T17:05:05Z</dcterms:modified>
</cp:coreProperties>
</file>