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2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86D6-F9A6-BA4B-9106-2178D6685422}" type="datetimeFigureOut">
              <a:rPr lang="en-US" smtClean="0"/>
              <a:t>12/8/15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D3D9-F680-2F46-8D47-860D735E608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86D6-F9A6-BA4B-9106-2178D6685422}" type="datetimeFigureOut">
              <a:rPr lang="en-US" smtClean="0"/>
              <a:t>12/8/15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D3D9-F680-2F46-8D47-860D735E60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86D6-F9A6-BA4B-9106-2178D6685422}" type="datetimeFigureOut">
              <a:rPr lang="en-US" smtClean="0"/>
              <a:t>12/8/15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D3D9-F680-2F46-8D47-860D735E60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86D6-F9A6-BA4B-9106-2178D6685422}" type="datetimeFigureOut">
              <a:rPr lang="en-US" smtClean="0"/>
              <a:t>12/8/15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D3D9-F680-2F46-8D47-860D735E60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86D6-F9A6-BA4B-9106-2178D6685422}" type="datetimeFigureOut">
              <a:rPr lang="en-US" smtClean="0"/>
              <a:t>12/8/15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D3D9-F680-2F46-8D47-860D735E608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86D6-F9A6-BA4B-9106-2178D6685422}" type="datetimeFigureOut">
              <a:rPr lang="en-US" smtClean="0"/>
              <a:t>12/8/15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D3D9-F680-2F46-8D47-860D735E60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86D6-F9A6-BA4B-9106-2178D6685422}" type="datetimeFigureOut">
              <a:rPr lang="en-US" smtClean="0"/>
              <a:t>12/8/15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D3D9-F680-2F46-8D47-860D735E60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86D6-F9A6-BA4B-9106-2178D6685422}" type="datetimeFigureOut">
              <a:rPr lang="en-US" smtClean="0"/>
              <a:t>12/8/15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1ED3D9-F680-2F46-8D47-860D735E60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86D6-F9A6-BA4B-9106-2178D6685422}" type="datetimeFigureOut">
              <a:rPr lang="en-US" smtClean="0"/>
              <a:t>12/8/15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D3D9-F680-2F46-8D47-860D735E60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86D6-F9A6-BA4B-9106-2178D6685422}" type="datetimeFigureOut">
              <a:rPr lang="en-US" smtClean="0"/>
              <a:t>12/8/15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11ED3D9-F680-2F46-8D47-860D735E60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47086D6-F9A6-BA4B-9106-2178D6685422}" type="datetimeFigureOut">
              <a:rPr lang="en-US" smtClean="0"/>
              <a:t>12/8/15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D3D9-F680-2F46-8D47-860D735E60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47086D6-F9A6-BA4B-9106-2178D6685422}" type="datetimeFigureOut">
              <a:rPr lang="en-US" smtClean="0"/>
              <a:t>12/8/15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11ED3D9-F680-2F46-8D47-860D735E608E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E.O. 4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034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three methods Otto von Bismarck used to unify Germany</a:t>
            </a:r>
          </a:p>
          <a:p>
            <a:pPr lvl="1"/>
            <a:r>
              <a:rPr lang="en-US" dirty="0" smtClean="0"/>
              <a:t>26.  </a:t>
            </a:r>
            <a:r>
              <a:rPr lang="en-US" b="1" u="sng" dirty="0" smtClean="0"/>
              <a:t>Foreign, Economic, and Domestic Policies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034395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Prep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and 8= Introduction and Conclusion</a:t>
            </a:r>
          </a:p>
          <a:p>
            <a:r>
              <a:rPr lang="en-US" dirty="0" smtClean="0"/>
              <a:t>2 and 7= Paragraph One</a:t>
            </a:r>
          </a:p>
          <a:p>
            <a:pPr lvl="1"/>
            <a:r>
              <a:rPr lang="en-US" dirty="0" smtClean="0"/>
              <a:t>Economic Policies</a:t>
            </a:r>
          </a:p>
          <a:p>
            <a:r>
              <a:rPr lang="en-US" dirty="0" smtClean="0"/>
              <a:t>3 and 6= Paragraph Two</a:t>
            </a:r>
          </a:p>
          <a:p>
            <a:pPr lvl="1"/>
            <a:r>
              <a:rPr lang="en-US" dirty="0" smtClean="0"/>
              <a:t>Foreign Policies</a:t>
            </a:r>
          </a:p>
          <a:p>
            <a:r>
              <a:rPr lang="en-US" dirty="0" smtClean="0"/>
              <a:t>4 and 5= Paragraph Three</a:t>
            </a:r>
          </a:p>
          <a:p>
            <a:pPr lvl="1"/>
            <a:r>
              <a:rPr lang="en-US" dirty="0" smtClean="0"/>
              <a:t>Domestic 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220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The ultimate goal of the Zionist movement was for the </a:t>
            </a:r>
            <a:r>
              <a:rPr lang="en-US" b="1" u="sng" dirty="0" smtClean="0"/>
              <a:t>Jews to have their own homeland in Palestine.</a:t>
            </a:r>
          </a:p>
          <a:p>
            <a:r>
              <a:rPr lang="en-US" dirty="0" smtClean="0"/>
              <a:t>2.  The </a:t>
            </a:r>
            <a:r>
              <a:rPr lang="en-US" b="1" u="sng" dirty="0" smtClean="0"/>
              <a:t>decline of the Ottoman Empire </a:t>
            </a:r>
            <a:r>
              <a:rPr lang="en-US" dirty="0" smtClean="0"/>
              <a:t>contributed to the growth of nationalist movements in the Balkans in the mid-1800s.</a:t>
            </a:r>
          </a:p>
          <a:p>
            <a:r>
              <a:rPr lang="en-US" dirty="0" smtClean="0"/>
              <a:t>3.  </a:t>
            </a:r>
            <a:r>
              <a:rPr lang="en-US" b="1" u="sng" dirty="0" smtClean="0"/>
              <a:t>Prussia</a:t>
            </a:r>
            <a:r>
              <a:rPr lang="en-US" dirty="0" smtClean="0"/>
              <a:t> won the Franco-Prussian War.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174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 Russia was difficult to unite because of </a:t>
            </a:r>
            <a:r>
              <a:rPr lang="en-US" b="1" u="sng" dirty="0" smtClean="0"/>
              <a:t>ethnic differences.</a:t>
            </a:r>
          </a:p>
          <a:p>
            <a:r>
              <a:rPr lang="en-US" dirty="0" smtClean="0"/>
              <a:t>5.  Italy was hard to unite because of </a:t>
            </a:r>
            <a:r>
              <a:rPr lang="en-US" b="1" u="sng" dirty="0" smtClean="0"/>
              <a:t>regional differences.</a:t>
            </a:r>
          </a:p>
          <a:p>
            <a:r>
              <a:rPr lang="en-US" dirty="0" smtClean="0"/>
              <a:t>6.  </a:t>
            </a:r>
            <a:r>
              <a:rPr lang="en-US" b="1" u="sng" dirty="0" smtClean="0"/>
              <a:t>Giuseppe Garibaldi </a:t>
            </a:r>
            <a:r>
              <a:rPr lang="en-US" dirty="0" smtClean="0"/>
              <a:t>was the Italian nationalist who helped unify Italy.</a:t>
            </a:r>
          </a:p>
          <a:p>
            <a:r>
              <a:rPr lang="en-US" dirty="0" smtClean="0"/>
              <a:t>7.  </a:t>
            </a:r>
            <a:r>
              <a:rPr lang="en-US" b="1" u="sng" dirty="0" smtClean="0"/>
              <a:t>Francis Joseph </a:t>
            </a:r>
            <a:r>
              <a:rPr lang="en-US" dirty="0" smtClean="0"/>
              <a:t>was the emperor of Austria and king of Hungary.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160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8.  </a:t>
            </a:r>
            <a:r>
              <a:rPr lang="en-US" b="1" u="sng" dirty="0" smtClean="0"/>
              <a:t>Great Britain </a:t>
            </a:r>
            <a:r>
              <a:rPr lang="en-US" dirty="0" smtClean="0"/>
              <a:t>became the first to ban the slave trade in 1807, and in 1833 banned slavery in all of its colonies.</a:t>
            </a:r>
          </a:p>
          <a:p>
            <a:r>
              <a:rPr lang="en-US" dirty="0" smtClean="0"/>
              <a:t>9.  Otto von Bismarck was responsible for </a:t>
            </a:r>
            <a:r>
              <a:rPr lang="en-US" b="1" u="sng" dirty="0" smtClean="0"/>
              <a:t>uniting Germany.</a:t>
            </a:r>
          </a:p>
          <a:p>
            <a:r>
              <a:rPr lang="en-US" dirty="0" smtClean="0"/>
              <a:t>10.  Social reforms passed in </a:t>
            </a:r>
            <a:r>
              <a:rPr lang="en-US" dirty="0" smtClean="0"/>
              <a:t>Britain in </a:t>
            </a:r>
            <a:r>
              <a:rPr lang="en-US" dirty="0" smtClean="0"/>
              <a:t>the late 1800s helped</a:t>
            </a:r>
            <a:r>
              <a:rPr lang="en-US" u="sng" dirty="0" smtClean="0"/>
              <a:t> </a:t>
            </a:r>
            <a:r>
              <a:rPr lang="en-US" b="1" u="sng" dirty="0" smtClean="0"/>
              <a:t>Indus</a:t>
            </a:r>
            <a:r>
              <a:rPr lang="en-US" u="sng" dirty="0" smtClean="0"/>
              <a:t>trial </a:t>
            </a:r>
            <a:r>
              <a:rPr lang="en-US" dirty="0" smtClean="0"/>
              <a:t>or</a:t>
            </a:r>
            <a:r>
              <a:rPr lang="en-US" u="sng" dirty="0" smtClean="0"/>
              <a:t> factory workers</a:t>
            </a:r>
            <a:r>
              <a:rPr lang="en-US" dirty="0" smtClean="0"/>
              <a:t> the </a:t>
            </a:r>
            <a:r>
              <a:rPr lang="en-US" dirty="0" smtClean="0"/>
              <a:t>most.</a:t>
            </a:r>
          </a:p>
          <a:p>
            <a:r>
              <a:rPr lang="en-US" dirty="0" smtClean="0"/>
              <a:t>11.  </a:t>
            </a:r>
            <a:r>
              <a:rPr lang="en-US" b="1" u="sng" dirty="0" smtClean="0"/>
              <a:t>William II </a:t>
            </a:r>
            <a:r>
              <a:rPr lang="en-US" dirty="0" smtClean="0"/>
              <a:t>was the German ruler whose foreign policy was aimed at acquiring an overseas empire.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396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12.  The Russian czar who freed the serfs was </a:t>
            </a:r>
            <a:r>
              <a:rPr lang="en-US" b="1" u="sng" dirty="0" smtClean="0"/>
              <a:t>Alexander II.</a:t>
            </a:r>
          </a:p>
          <a:p>
            <a:r>
              <a:rPr lang="en-US" dirty="0" smtClean="0"/>
              <a:t>13.  Germany </a:t>
            </a:r>
            <a:r>
              <a:rPr lang="en-US" b="1" u="sng" dirty="0" smtClean="0"/>
              <a:t>had substantial coal and iron reserves</a:t>
            </a:r>
            <a:r>
              <a:rPr lang="en-US" dirty="0" smtClean="0"/>
              <a:t> that contributed to its growth as an industrial power under Bismarck.</a:t>
            </a:r>
          </a:p>
          <a:p>
            <a:r>
              <a:rPr lang="en-US" dirty="0" smtClean="0"/>
              <a:t>14.  What was the effect of the Dreyfus affair?  </a:t>
            </a:r>
            <a:r>
              <a:rPr lang="en-US" b="1" u="sng" dirty="0" smtClean="0"/>
              <a:t>It increased Zionism.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884722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15.  In the early 1800s, Parliament represented primarily the interests of </a:t>
            </a:r>
            <a:r>
              <a:rPr lang="en-US" b="1" u="sng" dirty="0" smtClean="0"/>
              <a:t>nobles/upper-class/wealthy landowners.</a:t>
            </a:r>
          </a:p>
          <a:p>
            <a:r>
              <a:rPr lang="en-US" dirty="0" smtClean="0"/>
              <a:t>16.  Who was the Prussian leader who engineered German unity?</a:t>
            </a:r>
          </a:p>
          <a:p>
            <a:pPr lvl="1"/>
            <a:r>
              <a:rPr lang="en-US" b="1" u="sng" dirty="0" smtClean="0"/>
              <a:t>Otto von Bismarck</a:t>
            </a:r>
          </a:p>
          <a:p>
            <a:r>
              <a:rPr lang="en-US" dirty="0" smtClean="0"/>
              <a:t>17.  During the 1800s the Liberal and Conservative parties in Britain both worked to </a:t>
            </a:r>
            <a:r>
              <a:rPr lang="en-US" b="1" u="sng" dirty="0" smtClean="0"/>
              <a:t>expand suffrage.</a:t>
            </a:r>
          </a:p>
        </p:txBody>
      </p:sp>
    </p:spTree>
    <p:extLst>
      <p:ext uri="{BB962C8B-B14F-4D97-AF65-F5344CB8AC3E}">
        <p14:creationId xmlns:p14="http://schemas.microsoft.com/office/powerpoint/2010/main" val="4194816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18.  Which group generally supported nationalist goals?</a:t>
            </a:r>
          </a:p>
          <a:p>
            <a:pPr lvl="1"/>
            <a:r>
              <a:rPr lang="en-US" b="1" u="sng" dirty="0" smtClean="0"/>
              <a:t>Ethnic groups</a:t>
            </a:r>
          </a:p>
          <a:p>
            <a:r>
              <a:rPr lang="en-US" dirty="0" smtClean="0"/>
              <a:t>19.  What were goals of the conservative groups in Europe in the early 1800s?</a:t>
            </a:r>
          </a:p>
          <a:p>
            <a:pPr lvl="1"/>
            <a:r>
              <a:rPr lang="en-US" b="1" u="sng" dirty="0" smtClean="0"/>
              <a:t>Restore monarchs, stop Enlightenment ideas from spreading</a:t>
            </a:r>
          </a:p>
          <a:p>
            <a:r>
              <a:rPr lang="en-US" dirty="0" smtClean="0"/>
              <a:t>20.  </a:t>
            </a:r>
            <a:r>
              <a:rPr lang="en-US" b="1" u="sng" dirty="0" smtClean="0"/>
              <a:t>Napoleon’s</a:t>
            </a:r>
            <a:r>
              <a:rPr lang="en-US" dirty="0" smtClean="0"/>
              <a:t> invasion of Spain set off revolutions in Latin America.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91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21.  What were goals of nationalists?</a:t>
            </a:r>
          </a:p>
          <a:p>
            <a:pPr lvl="1"/>
            <a:r>
              <a:rPr lang="en-US" b="1" u="sng" dirty="0" smtClean="0"/>
              <a:t>Separate homeland for ethnic groups</a:t>
            </a:r>
          </a:p>
          <a:p>
            <a:r>
              <a:rPr lang="en-US" dirty="0" smtClean="0"/>
              <a:t>22.  Which group dominated political and social life in Latin America?</a:t>
            </a:r>
          </a:p>
          <a:p>
            <a:pPr lvl="1"/>
            <a:r>
              <a:rPr lang="en-US" b="1" u="sng" dirty="0" err="1" smtClean="0"/>
              <a:t>Peninsulares</a:t>
            </a:r>
            <a:endParaRPr lang="en-US" b="1" u="sng" dirty="0" smtClean="0"/>
          </a:p>
          <a:p>
            <a:r>
              <a:rPr lang="en-US" dirty="0" smtClean="0"/>
              <a:t>23.  The period of unrest in Europe after 1815 was caused by </a:t>
            </a:r>
            <a:r>
              <a:rPr lang="en-US" b="1" u="sng" dirty="0" smtClean="0"/>
              <a:t>opposing ideologies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60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Name two reasons why the Balkans were referred to as the “Balkan powder keg”?</a:t>
            </a:r>
          </a:p>
          <a:p>
            <a:pPr marL="0" indent="0">
              <a:buNone/>
            </a:pPr>
            <a:r>
              <a:rPr lang="en-US" dirty="0" smtClean="0"/>
              <a:t>	24.  </a:t>
            </a:r>
            <a:r>
              <a:rPr lang="en-US" b="1" u="sng" dirty="0" smtClean="0"/>
              <a:t>Nationalist groups on the  </a:t>
            </a:r>
            <a:r>
              <a:rPr lang="en-US" b="1" dirty="0" smtClean="0"/>
              <a:t>	</a:t>
            </a:r>
            <a:r>
              <a:rPr lang="en-US" b="1" u="sng" dirty="0" smtClean="0"/>
              <a:t>inside trying to take control.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25.  </a:t>
            </a:r>
            <a:r>
              <a:rPr lang="en-US" b="1" u="sng" dirty="0" smtClean="0"/>
              <a:t>Foreign powers trying to take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b="1" u="sng" dirty="0" smtClean="0"/>
              <a:t>control </a:t>
            </a:r>
            <a:r>
              <a:rPr lang="en-US" b="1" u="sng" smtClean="0"/>
              <a:t>and land.</a:t>
            </a:r>
            <a:endParaRPr lang="en-US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4086607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669</TotalTime>
  <Words>452</Words>
  <Application>Microsoft Macintosh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E.O. 4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Short Answer</vt:lpstr>
      <vt:lpstr>Essay</vt:lpstr>
      <vt:lpstr>Essay Prep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E.O. 4 Review</dc:title>
  <dc:creator>Brenna dacey</dc:creator>
  <cp:lastModifiedBy>Kelly McVey</cp:lastModifiedBy>
  <cp:revision>14</cp:revision>
  <dcterms:created xsi:type="dcterms:W3CDTF">2013-12-09T13:19:41Z</dcterms:created>
  <dcterms:modified xsi:type="dcterms:W3CDTF">2015-12-08T19:26:32Z</dcterms:modified>
</cp:coreProperties>
</file>