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82" r:id="rId3"/>
    <p:sldId id="257" r:id="rId4"/>
    <p:sldId id="258" r:id="rId5"/>
    <p:sldId id="259" r:id="rId6"/>
    <p:sldId id="260" r:id="rId7"/>
    <p:sldId id="261" r:id="rId8"/>
    <p:sldId id="262" r:id="rId9"/>
    <p:sldId id="283" r:id="rId10"/>
    <p:sldId id="263" r:id="rId11"/>
    <p:sldId id="264" r:id="rId12"/>
    <p:sldId id="265" r:id="rId13"/>
    <p:sldId id="266" r:id="rId14"/>
    <p:sldId id="286" r:id="rId15"/>
    <p:sldId id="284" r:id="rId16"/>
    <p:sldId id="267" r:id="rId17"/>
    <p:sldId id="268" r:id="rId18"/>
    <p:sldId id="269" r:id="rId19"/>
    <p:sldId id="276" r:id="rId20"/>
    <p:sldId id="278" r:id="rId21"/>
    <p:sldId id="279" r:id="rId22"/>
    <p:sldId id="280" r:id="rId23"/>
    <p:sldId id="281" r:id="rId24"/>
    <p:sldId id="270" r:id="rId25"/>
    <p:sldId id="271" r:id="rId26"/>
    <p:sldId id="272" r:id="rId27"/>
    <p:sldId id="273" r:id="rId28"/>
    <p:sldId id="274" r:id="rId29"/>
    <p:sldId id="285" r:id="rId30"/>
    <p:sldId id="27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3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25F6A-088E-475C-BFFB-7FB68F90E6DF}" type="datetimeFigureOut">
              <a:rPr lang="en-US" smtClean="0"/>
              <a:pPr/>
              <a:t>11/22/13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A2E4F-D4E1-4D3D-BFD4-05FB29DE97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54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30553B-CFDD-4D08-9A45-1B4AF8C2C78D}" type="slidenum">
              <a:rPr lang="en-US" smtClean="0">
                <a:latin typeface="Times New Roman" charset="0"/>
              </a:rPr>
              <a:pPr/>
              <a:t>22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smtClean="0">
              <a:latin typeface="Times New Roman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A8BE-97FC-402E-8911-6D1A4479E5AF}" type="datetimeFigureOut">
              <a:rPr lang="en-US" smtClean="0"/>
              <a:pPr/>
              <a:t>11/22/13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8D6AF8D-5F27-4607-A46F-A422BCF0B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A8BE-97FC-402E-8911-6D1A4479E5AF}" type="datetimeFigureOut">
              <a:rPr lang="en-US" smtClean="0"/>
              <a:pPr/>
              <a:t>11/22/13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AF8D-5F27-4607-A46F-A422BCF0B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A8BE-97FC-402E-8911-6D1A4479E5AF}" type="datetimeFigureOut">
              <a:rPr lang="en-US" smtClean="0"/>
              <a:pPr/>
              <a:t>11/22/13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AF8D-5F27-4607-A46F-A422BCF0B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A8BE-97FC-402E-8911-6D1A4479E5AF}" type="datetimeFigureOut">
              <a:rPr lang="en-US" smtClean="0"/>
              <a:pPr/>
              <a:t>11/22/13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AF8D-5F27-4607-A46F-A422BCF0B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A8BE-97FC-402E-8911-6D1A4479E5AF}" type="datetimeFigureOut">
              <a:rPr lang="en-US" smtClean="0"/>
              <a:pPr/>
              <a:t>11/22/13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8D6AF8D-5F27-4607-A46F-A422BCF0B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A8BE-97FC-402E-8911-6D1A4479E5AF}" type="datetimeFigureOut">
              <a:rPr lang="en-US" smtClean="0"/>
              <a:pPr/>
              <a:t>11/22/13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AF8D-5F27-4607-A46F-A422BCF0B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A8BE-97FC-402E-8911-6D1A4479E5AF}" type="datetimeFigureOut">
              <a:rPr lang="en-US" smtClean="0"/>
              <a:pPr/>
              <a:t>11/22/13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AF8D-5F27-4607-A46F-A422BCF0B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A8BE-97FC-402E-8911-6D1A4479E5AF}" type="datetimeFigureOut">
              <a:rPr lang="en-US" smtClean="0"/>
              <a:pPr/>
              <a:t>11/22/13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AF8D-5F27-4607-A46F-A422BCF0B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A8BE-97FC-402E-8911-6D1A4479E5AF}" type="datetimeFigureOut">
              <a:rPr lang="en-US" smtClean="0"/>
              <a:pPr/>
              <a:t>11/22/13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AF8D-5F27-4607-A46F-A422BCF0B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A8BE-97FC-402E-8911-6D1A4479E5AF}" type="datetimeFigureOut">
              <a:rPr lang="en-US" smtClean="0"/>
              <a:pPr/>
              <a:t>11/22/13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AF8D-5F27-4607-A46F-A422BCF0B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A8BE-97FC-402E-8911-6D1A4479E5AF}" type="datetimeFigureOut">
              <a:rPr lang="en-US" smtClean="0"/>
              <a:pPr/>
              <a:t>11/22/13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8D6AF8D-5F27-4607-A46F-A422BCF0B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6F0A8BE-97FC-402E-8911-6D1A4479E5AF}" type="datetimeFigureOut">
              <a:rPr lang="en-US" smtClean="0"/>
              <a:pPr/>
              <a:t>11/22/13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8D6AF8D-5F27-4607-A46F-A422BCF0B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mages.google.com/imgres?imgurl=http://www.velveteenmind.com/velveteenmind/images/2007/10/14/heman.jpg&amp;imgrefurl=http://www.velveteenmind.com/velveteenmind/2007/10/not-so-hostile-.html&amp;usg=__-uJM-ueZ3y-gyJZM1iVEE7APxME=&amp;h=300&amp;w=400&amp;sz=23&amp;hl=en&amp;start=2&amp;tbnid=57tTnEigyK01KM:&amp;tbnh=93&amp;tbnw=124&amp;prev=/images?q=he-man+I+have+the+power&amp;gbv=2&amp;hl=en" TargetMode="External"/><Relationship Id="rId3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3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ducation-portal.com/academy/lesson/sexism-gender-differences-and-contexts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ducation-portal.com/academy/lesson/graying-of-america-birth-rate-death-rate-life-expectancy.html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3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ducation-portal.com/academy/lesson/challenges-of-aging-retirement-ageism-social-isolation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ducation-portal.com/academy/lesson/sex-and-gender-in-society-differences-preferences-characteristics.html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ducation-portal.com/academy/lesson/sex-and-gender-in-society-differences-preferences-characteristics.html%23lesson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5" Type="http://schemas.openxmlformats.org/officeDocument/2006/relationships/image" Target="../media/image5.wmf"/><Relationship Id="rId6" Type="http://schemas.openxmlformats.org/officeDocument/2006/relationships/image" Target="../media/image6.jpeg"/><Relationship Id="rId7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ducation-portal.com/academy/lesson/sex-and-gender-in-society-differences-preferences-characteristics.html%23less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</a:t>
            </a:r>
            <a:r>
              <a:rPr lang="en-US" smtClean="0"/>
              <a:t>McVey</a:t>
            </a:r>
            <a:endParaRPr lang="en-US" dirty="0" smtClean="0"/>
          </a:p>
          <a:p>
            <a:r>
              <a:rPr lang="en-US" dirty="0" smtClean="0"/>
              <a:t>Sociology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10: Inequalities of Gender and Age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Theory and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an advantage for men to prevent women from gaining any power (political, social, economic, etc.) to maintain their status</a:t>
            </a:r>
          </a:p>
          <a:p>
            <a:r>
              <a:rPr lang="en-US" dirty="0"/>
              <a:t>P</a:t>
            </a:r>
            <a:r>
              <a:rPr lang="en-US" dirty="0" smtClean="0"/>
              <a:t>age 317</a:t>
            </a:r>
            <a:endParaRPr lang="en-US" dirty="0"/>
          </a:p>
        </p:txBody>
      </p:sp>
      <p:pic>
        <p:nvPicPr>
          <p:cNvPr id="2052" name="Picture 4" descr="http://t3.gstatic.com/images?q=tbn:57tTnEigyK01KM:http://www.velveteenmind.com/velveteenmind/images/2007/10/14/hema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2819400"/>
            <a:ext cx="4851400" cy="3638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Symbolic </a:t>
            </a:r>
            <a:r>
              <a:rPr lang="en-US" dirty="0" err="1" smtClean="0"/>
              <a:t>Interactionism</a:t>
            </a:r>
            <a:r>
              <a:rPr lang="en-US" dirty="0" smtClean="0"/>
              <a:t> and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Gender socialization: the social process of learning how to act as a boy or a girl</a:t>
            </a:r>
          </a:p>
          <a:p>
            <a:r>
              <a:rPr lang="en-US" dirty="0" smtClean="0"/>
              <a:t>Parents gender socialize by…</a:t>
            </a:r>
          </a:p>
          <a:p>
            <a:pPr lvl="1"/>
            <a:r>
              <a:rPr lang="en-US" dirty="0" smtClean="0"/>
              <a:t>Gifts/color appropriate to child’s sex</a:t>
            </a:r>
          </a:p>
          <a:p>
            <a:pPr lvl="1"/>
            <a:r>
              <a:rPr lang="en-US" dirty="0" smtClean="0"/>
              <a:t>Girls cuddled more, talked to more, and handled more gently by their parents than boys</a:t>
            </a:r>
          </a:p>
          <a:p>
            <a:pPr lvl="1"/>
            <a:r>
              <a:rPr lang="en-US" dirty="0" smtClean="0"/>
              <a:t>Assignment of chores</a:t>
            </a:r>
          </a:p>
          <a:p>
            <a:r>
              <a:rPr lang="en-US" dirty="0" smtClean="0"/>
              <a:t>Schools gender socialize by…</a:t>
            </a:r>
          </a:p>
          <a:p>
            <a:pPr lvl="1"/>
            <a:r>
              <a:rPr lang="en-US" dirty="0" smtClean="0"/>
              <a:t>Boys more likely to call out answers in class but teachers accepted their answers but not when girls called out</a:t>
            </a:r>
          </a:p>
          <a:p>
            <a:pPr lvl="1"/>
            <a:r>
              <a:rPr lang="en-US" dirty="0" smtClean="0"/>
              <a:t>P. 319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Symbolic </a:t>
            </a:r>
            <a:r>
              <a:rPr lang="en-US" dirty="0" err="1" smtClean="0"/>
              <a:t>Interactionism</a:t>
            </a:r>
            <a:r>
              <a:rPr lang="en-US" dirty="0" smtClean="0"/>
              <a:t> and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Peers contribute to gender socialization by….</a:t>
            </a:r>
          </a:p>
          <a:p>
            <a:pPr lvl="1"/>
            <a:r>
              <a:rPr lang="en-US" dirty="0" smtClean="0"/>
              <a:t>Desire to be accepted so they are trying to “mirror” societies traditional gender roles/expectations</a:t>
            </a:r>
          </a:p>
          <a:p>
            <a:pPr lvl="1"/>
            <a:r>
              <a:rPr lang="en-US" dirty="0" smtClean="0"/>
              <a:t>Feminine girls = more socially accepted</a:t>
            </a:r>
          </a:p>
          <a:p>
            <a:pPr lvl="1"/>
            <a:r>
              <a:rPr lang="en-US" dirty="0" smtClean="0"/>
              <a:t>Masculine boys = more socially accepted</a:t>
            </a:r>
            <a:endParaRPr lang="en-US" dirty="0"/>
          </a:p>
        </p:txBody>
      </p:sp>
      <p:pic>
        <p:nvPicPr>
          <p:cNvPr id="1028" name="Picture 4" descr="C:\Documents and Settings\wheelek\Local Settings\Temporary Internet Files\Content.IE5\DGVEUVJ3\MPj0442517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6800" y="2590800"/>
            <a:ext cx="2387600" cy="3581400"/>
          </a:xfrm>
          <a:prstGeom prst="rect">
            <a:avLst/>
          </a:prstGeom>
          <a:noFill/>
        </p:spPr>
      </p:pic>
      <p:pic>
        <p:nvPicPr>
          <p:cNvPr id="1029" name="Picture 5" descr="C:\Documents and Settings\wheelek\Local Settings\Temporary Internet Files\Content.IE5\MAQSULXU\MPj0430588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429000"/>
            <a:ext cx="320040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Inequality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Sexism is the set of beliefs, attitudes, norms, and values used to justify sexual inequality.</a:t>
            </a:r>
          </a:p>
          <a:p>
            <a:r>
              <a:rPr lang="en-US" dirty="0" smtClean="0"/>
              <a:t>Occupational Sex Segregation: the concentration of women in lower-status positions</a:t>
            </a:r>
          </a:p>
          <a:p>
            <a:pPr lvl="1"/>
            <a:r>
              <a:rPr lang="en-US" dirty="0" smtClean="0"/>
              <a:t>Pink collar jobs: Secretaries, clerks, etc. support jobs that get little pay</a:t>
            </a:r>
          </a:p>
          <a:p>
            <a:pPr marL="320040" lvl="1" indent="0">
              <a:buNone/>
            </a:pPr>
            <a:r>
              <a:rPr lang="en-US" sz="3200" dirty="0" smtClean="0"/>
              <a:t>Gender </a:t>
            </a:r>
            <a:r>
              <a:rPr lang="en-US" sz="3200" dirty="0"/>
              <a:t>socialization (sex stereotyping): the process of learning to act as a boy or a girl</a:t>
            </a:r>
          </a:p>
          <a:p>
            <a:pPr marL="320040" lvl="1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 stereotyping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 you agree that “Sex stereotyping hurts all kids”?</a:t>
            </a:r>
          </a:p>
          <a:p>
            <a:r>
              <a:rPr lang="en-US" dirty="0" smtClean="0"/>
              <a:t>Any other suggestions to avoid sex stereotyping your child?</a:t>
            </a:r>
          </a:p>
          <a:p>
            <a:r>
              <a:rPr lang="en-US" dirty="0" smtClean="0"/>
              <a:t>Do you think that you can completely AVOID gender socialization?</a:t>
            </a:r>
          </a:p>
          <a:p>
            <a:r>
              <a:rPr lang="en-US" dirty="0" smtClean="0"/>
              <a:t>Compare your “F/M/</a:t>
            </a:r>
            <a:r>
              <a:rPr lang="en-US" dirty="0" err="1" smtClean="0"/>
              <a:t>Bs</a:t>
            </a:r>
            <a:r>
              <a:rPr lang="en-US" dirty="0" smtClean="0"/>
              <a:t>”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312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http://education-portal.com/academy/lesson/sexism-gender-differences-and-contexts.html#</a:t>
            </a:r>
            <a:r>
              <a:rPr lang="en-US" dirty="0" smtClean="0">
                <a:hlinkClick r:id="rId2"/>
              </a:rPr>
              <a:t>lesson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757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Legal and Political Inequality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National, state, and local legal codes reflect a sexual bias that results in differences of political power held by men and women</a:t>
            </a:r>
          </a:p>
          <a:p>
            <a:pPr lvl="1"/>
            <a:r>
              <a:rPr lang="en-US" dirty="0" smtClean="0"/>
              <a:t>Some states traditionally have refused women to keep their surnames (maiden names) after marriage</a:t>
            </a:r>
          </a:p>
          <a:p>
            <a:pPr lvl="1"/>
            <a:r>
              <a:rPr lang="en-US" dirty="0" smtClean="0"/>
              <a:t>Maternity Leave</a:t>
            </a:r>
          </a:p>
          <a:p>
            <a:pPr lvl="1"/>
            <a:r>
              <a:rPr lang="en-US" dirty="0" smtClean="0"/>
              <a:t>Laws against prostitution enforced by male customers go free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and Political Inequality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Women make up ½ the population but hold a very small percentage of the important political positions</a:t>
            </a:r>
          </a:p>
          <a:p>
            <a:r>
              <a:rPr lang="en-US" dirty="0" smtClean="0"/>
              <a:t>The number of women holding public office in the United States is among the lowest in the Western world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Age stratification </a:t>
            </a:r>
            <a:r>
              <a:rPr lang="en-US" dirty="0" smtClean="0"/>
              <a:t>is the unequal distribution of scarce resources based on age</a:t>
            </a:r>
          </a:p>
          <a:p>
            <a:r>
              <a:rPr lang="en-US" dirty="0" smtClean="0"/>
              <a:t>Ageism is a set of beliefs, attitudes, norms, and values used to justify age-based prejudice and discrimination</a:t>
            </a:r>
          </a:p>
          <a:p>
            <a:endParaRPr lang="en-US" dirty="0"/>
          </a:p>
          <a:p>
            <a:r>
              <a:rPr lang="en-US" dirty="0" smtClean="0"/>
              <a:t>AGEISM – Education Portal</a:t>
            </a:r>
          </a:p>
          <a:p>
            <a:r>
              <a:rPr lang="en-US" dirty="0">
                <a:hlinkClick r:id="rId2"/>
              </a:rPr>
              <a:t>http://education-portal.com/academy/lesson/graying-of-america-birth-rate-death-rate-life-expectancy.html#</a:t>
            </a:r>
            <a:r>
              <a:rPr lang="en-US" dirty="0" smtClean="0">
                <a:hlinkClick r:id="rId2"/>
              </a:rPr>
              <a:t>lesson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Gerontology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Gerontology is the scientific study of the process and phenomena of aging</a:t>
            </a:r>
          </a:p>
          <a:p>
            <a:r>
              <a:rPr lang="en-US" dirty="0" smtClean="0"/>
              <a:t>Social Gerontology is the study of the nonphysical aspects of the aging process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Young Old: 65-74</a:t>
            </a:r>
          </a:p>
          <a:p>
            <a:pPr>
              <a:buNone/>
            </a:pPr>
            <a:r>
              <a:rPr lang="en-US" dirty="0" smtClean="0"/>
              <a:t>Middle-Old: 75-84</a:t>
            </a:r>
          </a:p>
          <a:p>
            <a:pPr>
              <a:buNone/>
            </a:pPr>
            <a:r>
              <a:rPr lang="en-US" dirty="0" smtClean="0"/>
              <a:t>Old-Old: 85 and older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990600"/>
            <a:ext cx="2667000" cy="1219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11430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rlin Sans FB" pitchFamily="34" charset="0"/>
              </a:rPr>
              <a:t>Sex-</a:t>
            </a:r>
          </a:p>
          <a:p>
            <a:endParaRPr lang="en-US" dirty="0" smtClean="0">
              <a:latin typeface="Berlin Sans FB" pitchFamily="34" charset="0"/>
            </a:endParaRPr>
          </a:p>
          <a:p>
            <a:r>
              <a:rPr lang="en-US" dirty="0" smtClean="0">
                <a:latin typeface="Berlin Sans FB" pitchFamily="34" charset="0"/>
              </a:rPr>
              <a:t>Gender-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2286000"/>
            <a:ext cx="3505200" cy="3276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2362200"/>
            <a:ext cx="3505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rlin Sans FB" pitchFamily="34" charset="0"/>
              </a:rPr>
              <a:t>Functionalism:</a:t>
            </a:r>
          </a:p>
          <a:p>
            <a:endParaRPr lang="en-US" dirty="0" smtClean="0">
              <a:latin typeface="Berlin Sans FB" pitchFamily="34" charset="0"/>
            </a:endParaRPr>
          </a:p>
          <a:p>
            <a:endParaRPr lang="en-US" dirty="0" smtClean="0">
              <a:latin typeface="Berlin Sans FB" pitchFamily="34" charset="0"/>
            </a:endParaRPr>
          </a:p>
          <a:p>
            <a:endParaRPr lang="en-US" dirty="0" smtClean="0">
              <a:latin typeface="Berlin Sans FB" pitchFamily="34" charset="0"/>
            </a:endParaRPr>
          </a:p>
          <a:p>
            <a:r>
              <a:rPr lang="en-US" dirty="0" smtClean="0">
                <a:latin typeface="Berlin Sans FB" pitchFamily="34" charset="0"/>
              </a:rPr>
              <a:t>Symbolic </a:t>
            </a:r>
            <a:r>
              <a:rPr lang="en-US" dirty="0" err="1" smtClean="0">
                <a:latin typeface="Berlin Sans FB" pitchFamily="34" charset="0"/>
              </a:rPr>
              <a:t>Interactionism</a:t>
            </a:r>
            <a:r>
              <a:rPr lang="en-US" dirty="0" smtClean="0">
                <a:latin typeface="Berlin Sans FB" pitchFamily="34" charset="0"/>
              </a:rPr>
              <a:t>:</a:t>
            </a:r>
          </a:p>
          <a:p>
            <a:endParaRPr lang="en-US" dirty="0" smtClean="0">
              <a:latin typeface="Berlin Sans FB" pitchFamily="34" charset="0"/>
            </a:endParaRPr>
          </a:p>
          <a:p>
            <a:endParaRPr lang="en-US" dirty="0" smtClean="0">
              <a:latin typeface="Berlin Sans FB" pitchFamily="34" charset="0"/>
            </a:endParaRPr>
          </a:p>
          <a:p>
            <a:endParaRPr lang="en-US" dirty="0" smtClean="0">
              <a:latin typeface="Berlin Sans FB" pitchFamily="34" charset="0"/>
            </a:endParaRPr>
          </a:p>
          <a:p>
            <a:r>
              <a:rPr lang="en-US" dirty="0" smtClean="0">
                <a:latin typeface="Berlin Sans FB" pitchFamily="34" charset="0"/>
              </a:rPr>
              <a:t>Conflict Theory: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71800" y="381000"/>
            <a:ext cx="42672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048000" y="457200"/>
            <a:ext cx="30556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erlin Sans FB" pitchFamily="34" charset="0"/>
              </a:rPr>
              <a:t>Occupational Sex segregation:</a:t>
            </a:r>
          </a:p>
          <a:p>
            <a:endParaRPr lang="en-US" dirty="0" smtClean="0">
              <a:latin typeface="Berlin Sans FB" pitchFamily="34" charset="0"/>
            </a:endParaRPr>
          </a:p>
          <a:p>
            <a:endParaRPr lang="en-US" dirty="0" smtClean="0">
              <a:latin typeface="Berlin Sans FB" pitchFamily="34" charset="0"/>
            </a:endParaRPr>
          </a:p>
          <a:p>
            <a:r>
              <a:rPr lang="en-US" dirty="0" smtClean="0">
                <a:latin typeface="Berlin Sans FB" pitchFamily="34" charset="0"/>
              </a:rPr>
              <a:t>Sexism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" y="2286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erlin Sans FB" pitchFamily="34" charset="0"/>
              </a:rPr>
              <a:t>CHAPTER 10 NOTES</a:t>
            </a:r>
            <a:endParaRPr lang="en-US" sz="2400" dirty="0">
              <a:latin typeface="Berlin Sans FB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0" y="609600"/>
            <a:ext cx="22541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gender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19800" y="3352800"/>
            <a:ext cx="2819400" cy="3124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096000" y="3505200"/>
            <a:ext cx="248818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erlin Sans FB" pitchFamily="34" charset="0"/>
              </a:rPr>
              <a:t>Functionalism:</a:t>
            </a:r>
          </a:p>
          <a:p>
            <a:endParaRPr lang="en-US" dirty="0" smtClean="0">
              <a:latin typeface="Berlin Sans FB" pitchFamily="34" charset="0"/>
            </a:endParaRPr>
          </a:p>
          <a:p>
            <a:endParaRPr lang="en-US" dirty="0" smtClean="0">
              <a:latin typeface="Berlin Sans FB" pitchFamily="34" charset="0"/>
            </a:endParaRPr>
          </a:p>
          <a:p>
            <a:endParaRPr lang="en-US" dirty="0" smtClean="0">
              <a:latin typeface="Berlin Sans FB" pitchFamily="34" charset="0"/>
            </a:endParaRPr>
          </a:p>
          <a:p>
            <a:r>
              <a:rPr lang="en-US" dirty="0" smtClean="0">
                <a:latin typeface="Berlin Sans FB" pitchFamily="34" charset="0"/>
              </a:rPr>
              <a:t>Symbolic </a:t>
            </a:r>
            <a:r>
              <a:rPr lang="en-US" dirty="0" err="1" smtClean="0">
                <a:latin typeface="Berlin Sans FB" pitchFamily="34" charset="0"/>
              </a:rPr>
              <a:t>Interactionism</a:t>
            </a:r>
            <a:r>
              <a:rPr lang="en-US" dirty="0" smtClean="0">
                <a:latin typeface="Berlin Sans FB" pitchFamily="34" charset="0"/>
              </a:rPr>
              <a:t>:</a:t>
            </a:r>
          </a:p>
          <a:p>
            <a:endParaRPr lang="en-US" dirty="0" smtClean="0">
              <a:latin typeface="Berlin Sans FB" pitchFamily="34" charset="0"/>
            </a:endParaRPr>
          </a:p>
          <a:p>
            <a:endParaRPr lang="en-US" dirty="0" smtClean="0">
              <a:latin typeface="Berlin Sans FB" pitchFamily="34" charset="0"/>
            </a:endParaRPr>
          </a:p>
          <a:p>
            <a:endParaRPr lang="en-US" dirty="0" smtClean="0">
              <a:latin typeface="Berlin Sans FB" pitchFamily="34" charset="0"/>
            </a:endParaRPr>
          </a:p>
          <a:p>
            <a:r>
              <a:rPr lang="en-US" dirty="0" smtClean="0">
                <a:latin typeface="Berlin Sans FB" pitchFamily="34" charset="0"/>
              </a:rPr>
              <a:t>Conflict Theory:</a:t>
            </a:r>
          </a:p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267200" y="2438400"/>
            <a:ext cx="39624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343401" y="2438400"/>
            <a:ext cx="2743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rlin Sans FB" pitchFamily="34" charset="0"/>
              </a:rPr>
              <a:t>Age stratification: </a:t>
            </a:r>
          </a:p>
          <a:p>
            <a:endParaRPr lang="en-US" dirty="0" smtClean="0">
              <a:latin typeface="Berlin Sans FB" pitchFamily="34" charset="0"/>
            </a:endParaRPr>
          </a:p>
          <a:p>
            <a:r>
              <a:rPr lang="en-US" dirty="0" smtClean="0">
                <a:latin typeface="Berlin Sans FB" pitchFamily="34" charset="0"/>
              </a:rPr>
              <a:t>Ageism:</a:t>
            </a:r>
          </a:p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800600" y="3352800"/>
            <a:ext cx="14434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AGE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800" y="6324600"/>
            <a:ext cx="5062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erlin Sans FB" pitchFamily="34" charset="0"/>
              </a:rPr>
              <a:t>NAME_______________________ Sociology / McVey</a:t>
            </a:r>
            <a:endParaRPr lang="en-US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Adulthood &amp; 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Periods of Adulthood page 98</a:t>
            </a:r>
          </a:p>
          <a:p>
            <a:r>
              <a:rPr lang="en-US" dirty="0" smtClean="0"/>
              <a:t>Social clock is the culturally preferred timing of social events</a:t>
            </a:r>
          </a:p>
          <a:p>
            <a:pPr lvl="1"/>
            <a:r>
              <a:rPr lang="en-US" dirty="0" smtClean="0"/>
              <a:t>Marriage</a:t>
            </a:r>
          </a:p>
          <a:p>
            <a:pPr lvl="1"/>
            <a:r>
              <a:rPr lang="en-US" dirty="0" smtClean="0"/>
              <a:t>Retirement</a:t>
            </a:r>
          </a:p>
          <a:p>
            <a:pPr lvl="1"/>
            <a:r>
              <a:rPr lang="en-US" dirty="0" smtClean="0"/>
              <a:t>Parenthood</a:t>
            </a:r>
            <a:endParaRPr lang="en-US" dirty="0"/>
          </a:p>
        </p:txBody>
      </p:sp>
      <p:pic>
        <p:nvPicPr>
          <p:cNvPr id="1026" name="Picture 2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742140"/>
            <a:ext cx="3171731" cy="33727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Later Adulthood</a:t>
            </a:r>
          </a:p>
          <a:p>
            <a:pPr lvl="1"/>
            <a:r>
              <a:rPr lang="en-US" dirty="0" smtClean="0"/>
              <a:t>Immune system weakens, however, antibodies have been built up so less likely to have a cold</a:t>
            </a:r>
          </a:p>
          <a:p>
            <a:pPr lvl="1"/>
            <a:r>
              <a:rPr lang="en-US" dirty="0" smtClean="0"/>
              <a:t>Slows down neural pathways which means it requires more time for older adults to react, remember names, or solve puzzles</a:t>
            </a:r>
          </a:p>
          <a:p>
            <a:pPr lvl="1"/>
            <a:r>
              <a:rPr lang="en-US" dirty="0" smtClean="0"/>
              <a:t>Brain starts to atrophy—use it or lose it!</a:t>
            </a:r>
          </a:p>
          <a:p>
            <a:pPr lvl="1"/>
            <a:r>
              <a:rPr lang="en-US" dirty="0" smtClean="0"/>
              <a:t>Senses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31E15F-C442-4023-9643-5D88DA870BAE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671513" y="276225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Palatino Linotype" pitchFamily="18" charset="0"/>
              </a:rPr>
              <a:t>Old Age: Sensory Abilities</a:t>
            </a:r>
          </a:p>
        </p:txBody>
      </p:sp>
      <p:sp>
        <p:nvSpPr>
          <p:cNvPr id="65540" name="Rectangle 3"/>
          <p:cNvSpPr>
            <a:spLocks noChangeArrowheads="1"/>
          </p:cNvSpPr>
          <p:nvPr/>
        </p:nvSpPr>
        <p:spPr bwMode="auto">
          <a:xfrm>
            <a:off x="476250" y="1600200"/>
            <a:ext cx="81676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2800" dirty="0"/>
              <a:t>After age 70, hearing, distance perception, and the sense of smell diminish, as do muscle strength, reaction time, and stamina. After 80, neural processes slow down, especially for complex tasks.</a:t>
            </a:r>
          </a:p>
        </p:txBody>
      </p:sp>
      <p:pic>
        <p:nvPicPr>
          <p:cNvPr id="65541" name="Picture 6" descr="12673_Myers_Psy_8e_fi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38225" y="3908425"/>
            <a:ext cx="7024688" cy="2492375"/>
          </a:xfrm>
          <a:noFill/>
        </p:spPr>
      </p:pic>
      <p:sp>
        <p:nvSpPr>
          <p:cNvPr id="65542" name="Text Box 8"/>
          <p:cNvSpPr txBox="1">
            <a:spLocks noChangeArrowheads="1"/>
          </p:cNvSpPr>
          <p:nvPr/>
        </p:nvSpPr>
        <p:spPr bwMode="auto">
          <a:xfrm rot="5400000">
            <a:off x="7352507" y="5372894"/>
            <a:ext cx="1655762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/>
              <a:t>Michael Newman/ PhotoEdit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Diseases related to aging</a:t>
            </a:r>
          </a:p>
          <a:p>
            <a:pPr lvl="1"/>
            <a:r>
              <a:rPr lang="en-US" dirty="0" smtClean="0"/>
              <a:t>Alzheimer’s disease: progressive &amp; irreversible brain disorder characterized by deterioration of memory, reasoning, language, and physical functioning </a:t>
            </a:r>
          </a:p>
          <a:p>
            <a:pPr lvl="1"/>
            <a:r>
              <a:rPr lang="en-US" dirty="0" smtClean="0"/>
              <a:t>8-15% of people over 65 suffer from Alzheimer’s</a:t>
            </a:r>
          </a:p>
          <a:p>
            <a:pPr lvl="1"/>
            <a:r>
              <a:rPr lang="en-US" dirty="0" smtClean="0"/>
              <a:t>Senile dementia: mental disintegration accompanies alcoholism, tumor, stroke, aging, and Alzheimer’s disease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Functionalism and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U.S. society doesn’t value elderly population as most cultures do</a:t>
            </a:r>
          </a:p>
          <a:p>
            <a:r>
              <a:rPr lang="en-US" dirty="0" smtClean="0"/>
              <a:t>Adult’s value lessens when he or she no longer “contributes” to the common good (retirement??) so aging leads to lower status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Theory and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Competition over scarce resources lies at the heart of ageism</a:t>
            </a:r>
          </a:p>
          <a:p>
            <a:r>
              <a:rPr lang="en-US" dirty="0" smtClean="0"/>
              <a:t>Elderly compete for economic resources, power, prestige</a:t>
            </a:r>
          </a:p>
          <a:p>
            <a:r>
              <a:rPr lang="en-US" dirty="0" smtClean="0"/>
              <a:t>Prejudice and discrimination are used by the dominant group to keep control over the elderly</a:t>
            </a:r>
            <a:endParaRPr lang="en-US" dirty="0"/>
          </a:p>
        </p:txBody>
      </p:sp>
      <p:pic>
        <p:nvPicPr>
          <p:cNvPr id="1026" name="Picture 2" descr="C:\Documents and Settings\wheelek\Local Settings\Temporary Internet Files\Content.IE5\ZTRKKJT5\MCj0188681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3124200"/>
            <a:ext cx="2036369" cy="33209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</a:t>
            </a:r>
            <a:r>
              <a:rPr lang="en-US" dirty="0" err="1" smtClean="0"/>
              <a:t>Interactionism</a:t>
            </a:r>
            <a:r>
              <a:rPr lang="en-US" dirty="0" smtClean="0"/>
              <a:t> &amp; Ageism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Ageism involves negative stereotypes—children learn negative images of older people by socialization</a:t>
            </a:r>
          </a:p>
          <a:p>
            <a:pPr lvl="1"/>
            <a:r>
              <a:rPr lang="en-US" dirty="0" smtClean="0"/>
              <a:t>Negative stereotypes as young as 3 years-old!!</a:t>
            </a:r>
          </a:p>
          <a:p>
            <a:r>
              <a:rPr lang="en-US" dirty="0" smtClean="0"/>
              <a:t>Senile</a:t>
            </a:r>
          </a:p>
          <a:p>
            <a:r>
              <a:rPr lang="en-US" dirty="0" smtClean="0"/>
              <a:t>Forgetful</a:t>
            </a:r>
          </a:p>
          <a:p>
            <a:r>
              <a:rPr lang="en-US" dirty="0" smtClean="0"/>
              <a:t>Slow</a:t>
            </a:r>
          </a:p>
          <a:p>
            <a:r>
              <a:rPr lang="en-US" dirty="0" smtClean="0"/>
              <a:t>Wrinkled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Elderly as a Minority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Why a minority group?</a:t>
            </a:r>
          </a:p>
          <a:p>
            <a:pPr lvl="1"/>
            <a:r>
              <a:rPr lang="en-US" sz="2200" dirty="0" smtClean="0"/>
              <a:t>Distinctive physical or cultural characteristics that can be used to separate from society</a:t>
            </a:r>
          </a:p>
          <a:p>
            <a:pPr lvl="1"/>
            <a:r>
              <a:rPr lang="en-US" sz="2200" dirty="0" smtClean="0"/>
              <a:t>Dominated by majority</a:t>
            </a:r>
          </a:p>
          <a:p>
            <a:pPr lvl="1"/>
            <a:r>
              <a:rPr lang="en-US" sz="2200" dirty="0" smtClean="0"/>
              <a:t>Often believed to inferior</a:t>
            </a:r>
          </a:p>
          <a:p>
            <a:pPr lvl="1"/>
            <a:r>
              <a:rPr lang="en-US" sz="2200" dirty="0" smtClean="0"/>
              <a:t>Common sense of identity, strong group loyalty</a:t>
            </a:r>
          </a:p>
          <a:p>
            <a:pPr lvl="1"/>
            <a:r>
              <a:rPr lang="en-US" sz="2200" dirty="0" smtClean="0"/>
              <a:t>Majority determines who belongs to minority</a:t>
            </a:r>
          </a:p>
          <a:p>
            <a:r>
              <a:rPr lang="en-US" dirty="0" smtClean="0"/>
              <a:t>Experience same discrimination and stereotyping as other minority groups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Economics/Politics of the Elderly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16% over 65 is considered poor</a:t>
            </a:r>
          </a:p>
          <a:p>
            <a:r>
              <a:rPr lang="en-US" dirty="0" smtClean="0"/>
              <a:t>Spend more on housing and health care but earn way less</a:t>
            </a:r>
          </a:p>
          <a:p>
            <a:r>
              <a:rPr lang="en-US" dirty="0" smtClean="0"/>
              <a:t>Politically, voting turn out increases with age—therefore, voting is a way to express political power/opinions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 of Aging: Retirement, ageism, and social isolation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http://education-portal.com/academy/lesson/challenges-of-aging-retirement-ageism-social-isolation.html#</a:t>
            </a:r>
            <a:r>
              <a:rPr lang="en-US" dirty="0" smtClean="0">
                <a:hlinkClick r:id="rId2"/>
              </a:rPr>
              <a:t>lesson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671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 and Gender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Sex is classification of people as male or female based on biological characteristics</a:t>
            </a:r>
          </a:p>
          <a:p>
            <a:pPr lvl="1"/>
            <a:r>
              <a:rPr lang="en-US" dirty="0" smtClean="0"/>
              <a:t>Your boy parts or girl parts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Gender identity is a sense of being male or female based on learned cultural values</a:t>
            </a:r>
          </a:p>
          <a:p>
            <a:pPr lvl="1"/>
            <a:r>
              <a:rPr lang="en-US" dirty="0" smtClean="0"/>
              <a:t>How do we learn to be a boy or a girl?</a:t>
            </a:r>
          </a:p>
          <a:p>
            <a:pPr marL="320040" lvl="1" indent="0">
              <a:buNone/>
            </a:pPr>
            <a:endParaRPr lang="en-US" dirty="0"/>
          </a:p>
          <a:p>
            <a:pPr marL="320040" lvl="1" indent="0">
              <a:buNone/>
            </a:pPr>
            <a:r>
              <a:rPr lang="en-US" dirty="0">
                <a:hlinkClick r:id="rId2"/>
              </a:rPr>
              <a:t>http://education-portal.com/academy/lesson/sex-and-gender-in-society-differences-preferences-characteristics.html#</a:t>
            </a:r>
            <a:r>
              <a:rPr lang="en-US" dirty="0" smtClean="0">
                <a:hlinkClick r:id="rId2"/>
              </a:rPr>
              <a:t>lesson</a:t>
            </a:r>
            <a:endParaRPr lang="en-US" dirty="0" smtClean="0"/>
          </a:p>
          <a:p>
            <a:pPr marL="320040" lvl="1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 of 2 or 3—1 piece of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 page 332 #2</a:t>
            </a:r>
          </a:p>
          <a:p>
            <a:r>
              <a:rPr lang="en-US" dirty="0" smtClean="0"/>
              <a:t>Do page 340 Critically Thinking #2-5</a:t>
            </a:r>
          </a:p>
          <a:p>
            <a:r>
              <a:rPr lang="en-US" dirty="0" smtClean="0"/>
              <a:t>Turn in one sheet of paper with all </a:t>
            </a:r>
            <a:r>
              <a:rPr lang="en-US" dirty="0" smtClean="0"/>
              <a:t>names</a:t>
            </a:r>
          </a:p>
          <a:p>
            <a:r>
              <a:rPr lang="en-US" dirty="0" smtClean="0"/>
              <a:t>Work on EO3 review from yesterday</a:t>
            </a:r>
            <a:endParaRPr lang="en-US" dirty="0" smtClean="0"/>
          </a:p>
          <a:p>
            <a:r>
              <a:rPr lang="en-US" dirty="0" smtClean="0"/>
              <a:t>When you are done, starting studying vocab from chapters 8, 9, and 10 for </a:t>
            </a:r>
            <a:r>
              <a:rPr lang="en-US" dirty="0" smtClean="0"/>
              <a:t>EO3 which is Monday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think…..true or false?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Women talk more than men.</a:t>
            </a:r>
          </a:p>
          <a:p>
            <a:r>
              <a:rPr lang="en-US" dirty="0" smtClean="0"/>
              <a:t>Women are more likely than men to touch each other (non-sexually)</a:t>
            </a:r>
          </a:p>
          <a:p>
            <a:r>
              <a:rPr lang="en-US" dirty="0" smtClean="0"/>
              <a:t>Women use less personal space than men.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Biology, Culture, and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Biological determinism: principle that behavioral differences are the result of inherited physical characteristics</a:t>
            </a:r>
          </a:p>
          <a:p>
            <a:r>
              <a:rPr lang="en-US" dirty="0" smtClean="0"/>
              <a:t>Biological differences</a:t>
            </a:r>
          </a:p>
          <a:p>
            <a:pPr lvl="1"/>
            <a:r>
              <a:rPr lang="en-US" dirty="0" smtClean="0"/>
              <a:t>Muscle-to-bone ratio/storage of fat</a:t>
            </a:r>
          </a:p>
          <a:p>
            <a:pPr lvl="1"/>
            <a:r>
              <a:rPr lang="en-US" dirty="0" smtClean="0"/>
              <a:t>Brains differ slightly in structure </a:t>
            </a:r>
          </a:p>
          <a:p>
            <a:pPr marL="0" indent="0">
              <a:buNone/>
            </a:pPr>
            <a:endParaRPr lang="en-US" dirty="0" smtClean="0"/>
          </a:p>
          <a:p>
            <a:pPr marL="320040" lvl="1" indent="0">
              <a:buNone/>
            </a:pPr>
            <a:r>
              <a:rPr lang="en-US" dirty="0">
                <a:hlinkClick r:id="rId2"/>
              </a:rPr>
              <a:t>http://education-portal.com/academy/lesson/sex-and-gender-in-society-differences-preferences-characteristics.html#lesson</a:t>
            </a:r>
            <a:endParaRPr lang="en-US" dirty="0"/>
          </a:p>
          <a:p>
            <a:pPr marL="32004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(7 min)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</a:t>
            </a:r>
          </a:p>
          <a:p>
            <a:pPr lvl="1"/>
            <a:r>
              <a:rPr lang="en-US" dirty="0" smtClean="0"/>
              <a:t>More aggressive</a:t>
            </a:r>
          </a:p>
          <a:p>
            <a:pPr lvl="1"/>
            <a:r>
              <a:rPr lang="en-US" dirty="0" smtClean="0"/>
              <a:t>More likely to commit suicide</a:t>
            </a:r>
          </a:p>
          <a:p>
            <a:pPr lvl="1"/>
            <a:r>
              <a:rPr lang="en-US" dirty="0" smtClean="0"/>
              <a:t>More competitive</a:t>
            </a:r>
          </a:p>
          <a:p>
            <a:pPr lvl="1"/>
            <a:r>
              <a:rPr lang="en-US" dirty="0" smtClean="0"/>
              <a:t>More secretive</a:t>
            </a:r>
          </a:p>
          <a:p>
            <a:pPr lvl="1"/>
            <a:r>
              <a:rPr lang="en-US" dirty="0" smtClean="0"/>
              <a:t>More likely to drink/smoke </a:t>
            </a:r>
          </a:p>
          <a:p>
            <a:r>
              <a:rPr lang="en-US" dirty="0" smtClean="0"/>
              <a:t>Women</a:t>
            </a:r>
          </a:p>
          <a:p>
            <a:pPr lvl="1"/>
            <a:r>
              <a:rPr lang="en-US" dirty="0" smtClean="0"/>
              <a:t>Better health </a:t>
            </a:r>
          </a:p>
          <a:p>
            <a:pPr lvl="1"/>
            <a:r>
              <a:rPr lang="en-US" dirty="0" smtClean="0"/>
              <a:t>Live about six years longer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Functionalism and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Division of responsibilities between males and females survived because it benefitted society</a:t>
            </a:r>
          </a:p>
          <a:p>
            <a:r>
              <a:rPr lang="en-US" dirty="0" smtClean="0"/>
              <a:t>Division of labor based on sex was efficient-- because of their size &amp; muscular strength, men hunted/protected/fought. Women had babies</a:t>
            </a:r>
          </a:p>
        </p:txBody>
      </p:sp>
      <p:pic>
        <p:nvPicPr>
          <p:cNvPr id="18434" name="Picture 2" descr="C:\Documents and Settings\wheelek\Local Settings\Temporary Internet Files\Content.IE5\ZTRKKJT5\MCj0241015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4038600"/>
            <a:ext cx="911657" cy="910742"/>
          </a:xfrm>
          <a:prstGeom prst="rect">
            <a:avLst/>
          </a:prstGeom>
          <a:noFill/>
        </p:spPr>
      </p:pic>
      <p:pic>
        <p:nvPicPr>
          <p:cNvPr id="18435" name="Picture 3" descr="C:\Documents and Settings\wheelek\Local Settings\Temporary Internet Files\Content.IE5\YK0EP3FH\MCj019905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962400"/>
            <a:ext cx="1546634" cy="1549651"/>
          </a:xfrm>
          <a:prstGeom prst="rect">
            <a:avLst/>
          </a:prstGeom>
          <a:noFill/>
        </p:spPr>
      </p:pic>
      <p:pic>
        <p:nvPicPr>
          <p:cNvPr id="18436" name="Picture 4" descr="C:\Documents and Settings\wheelek\Local Settings\Temporary Internet Files\Content.IE5\6AKYUKOI\MCj0370574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4953000"/>
            <a:ext cx="1005840" cy="944575"/>
          </a:xfrm>
          <a:prstGeom prst="rect">
            <a:avLst/>
          </a:prstGeom>
          <a:noFill/>
        </p:spPr>
      </p:pic>
      <p:pic>
        <p:nvPicPr>
          <p:cNvPr id="18438" name="Picture 6" descr="C:\Documents and Settings\wheelek\Local Settings\Temporary Internet Files\Content.IE5\GR1DGY0R\MCj0339224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0" y="3581400"/>
            <a:ext cx="905256" cy="905256"/>
          </a:xfrm>
          <a:prstGeom prst="rect">
            <a:avLst/>
          </a:prstGeom>
          <a:noFill/>
        </p:spPr>
      </p:pic>
      <p:pic>
        <p:nvPicPr>
          <p:cNvPr id="18440" name="Picture 8" descr="C:\Documents and Settings\wheelek\Local Settings\Temporary Internet Files\Content.IE5\MAQSULXU\MCj03871510000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9400" y="4495800"/>
            <a:ext cx="1413256" cy="1981200"/>
          </a:xfrm>
          <a:prstGeom prst="rect">
            <a:avLst/>
          </a:prstGeom>
          <a:noFill/>
        </p:spPr>
      </p:pic>
      <p:pic>
        <p:nvPicPr>
          <p:cNvPr id="18442" name="Picture 10" descr="C:\Documents and Settings\wheelek\Local Settings\Temporary Internet Files\Content.IE5\M0EOHX25\MCj0435648000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88387" y="4876800"/>
            <a:ext cx="757138" cy="1492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Functionalism and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Functionalists agree that the tradition of labor division has created dysfunctions for modern society. </a:t>
            </a:r>
          </a:p>
          <a:p>
            <a:endParaRPr lang="en-US" dirty="0"/>
          </a:p>
        </p:txBody>
      </p:sp>
      <p:pic>
        <p:nvPicPr>
          <p:cNvPr id="17409" name="Picture 1" descr="C:\Documents and Settings\wheelek\Local Settings\Temporary Internet Files\Content.IE5\YK0EP3FH\MPj0437224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286363"/>
            <a:ext cx="4194048" cy="41900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 of Gender over time and in different cultures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20040" lvl="1" indent="0">
              <a:buNone/>
            </a:pPr>
            <a:endParaRPr lang="en-US" u="sng" dirty="0" smtClean="0">
              <a:hlinkClick r:id="rId2"/>
            </a:endParaRPr>
          </a:p>
          <a:p>
            <a:pPr marL="320040" lvl="1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://education-portal.com/academy/lesson/sex-and-gender-in-society-differences-preferences-characteristics.html#lesson</a:t>
            </a:r>
            <a:endParaRPr lang="en-US" dirty="0"/>
          </a:p>
          <a:p>
            <a:pPr marL="320040" lvl="1" indent="0">
              <a:buNone/>
            </a:pPr>
            <a:endParaRPr lang="en-US" dirty="0"/>
          </a:p>
          <a:p>
            <a:r>
              <a:rPr lang="en-US" dirty="0" smtClean="0"/>
              <a:t>(8 min) Educational Portal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971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1142</TotalTime>
  <Words>1368</Words>
  <Application>Microsoft Macintosh PowerPoint</Application>
  <PresentationFormat>On-screen Show (4:3)</PresentationFormat>
  <Paragraphs>182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Equity</vt:lpstr>
      <vt:lpstr>Chapter 10: Inequalities of Gender and Age</vt:lpstr>
      <vt:lpstr>PowerPoint Presentation</vt:lpstr>
      <vt:lpstr>Sex and Gender Identity</vt:lpstr>
      <vt:lpstr>What do you think…..true or false?</vt:lpstr>
      <vt:lpstr>Biology, Culture, and Behavior</vt:lpstr>
      <vt:lpstr>Culturally…</vt:lpstr>
      <vt:lpstr>Functionalism and Gender</vt:lpstr>
      <vt:lpstr>Functionalism and Gender</vt:lpstr>
      <vt:lpstr>Function of Gender over time and in different cultures</vt:lpstr>
      <vt:lpstr>Conflict Theory and Gender</vt:lpstr>
      <vt:lpstr>Symbolic Interactionism and Gender</vt:lpstr>
      <vt:lpstr>Symbolic Interactionism and Gender</vt:lpstr>
      <vt:lpstr>Gender Inequality</vt:lpstr>
      <vt:lpstr>Sex stereotyping</vt:lpstr>
      <vt:lpstr>Sexism</vt:lpstr>
      <vt:lpstr>Legal and Political Inequality</vt:lpstr>
      <vt:lpstr>Legal and Political Inequality</vt:lpstr>
      <vt:lpstr>Ageism</vt:lpstr>
      <vt:lpstr>Gerontology</vt:lpstr>
      <vt:lpstr>Adulthood &amp; Aging</vt:lpstr>
      <vt:lpstr>Physical Changes</vt:lpstr>
      <vt:lpstr>Old Age: Sensory Abilities</vt:lpstr>
      <vt:lpstr>Physical Changes</vt:lpstr>
      <vt:lpstr>Functionalism and Age</vt:lpstr>
      <vt:lpstr>Conflict Theory and Age</vt:lpstr>
      <vt:lpstr>Symbolic Interactionism &amp; Ageism</vt:lpstr>
      <vt:lpstr>Elderly as a Minority</vt:lpstr>
      <vt:lpstr>Economics/Politics of the Elderly</vt:lpstr>
      <vt:lpstr>Challenges of Aging: Retirement, ageism, and social isolation</vt:lpstr>
      <vt:lpstr>Groups of 2 or 3—1 piece of paper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10: Inequalities of Gender and Age</dc:title>
  <dc:creator> </dc:creator>
  <cp:lastModifiedBy>Kelly McVey</cp:lastModifiedBy>
  <cp:revision>41</cp:revision>
  <dcterms:created xsi:type="dcterms:W3CDTF">2009-11-09T16:44:09Z</dcterms:created>
  <dcterms:modified xsi:type="dcterms:W3CDTF">2013-11-22T15:05:52Z</dcterms:modified>
</cp:coreProperties>
</file>